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52" d="100"/>
          <a:sy n="52" d="100"/>
        </p:scale>
        <p:origin x="76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C06070-8964-4D68-ABB9-51C4912FFBDA}"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D3655-2845-4A6B-BC0A-5D19A4268414}" type="slidenum">
              <a:rPr lang="en-US" smtClean="0"/>
              <a:t>‹#›</a:t>
            </a:fld>
            <a:endParaRPr lang="en-US"/>
          </a:p>
        </p:txBody>
      </p:sp>
    </p:spTree>
    <p:extLst>
      <p:ext uri="{BB962C8B-B14F-4D97-AF65-F5344CB8AC3E}">
        <p14:creationId xmlns:p14="http://schemas.microsoft.com/office/powerpoint/2010/main" val="760560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C06070-8964-4D68-ABB9-51C4912FFBDA}"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D3655-2845-4A6B-BC0A-5D19A4268414}" type="slidenum">
              <a:rPr lang="en-US" smtClean="0"/>
              <a:t>‹#›</a:t>
            </a:fld>
            <a:endParaRPr lang="en-US"/>
          </a:p>
        </p:txBody>
      </p:sp>
    </p:spTree>
    <p:extLst>
      <p:ext uri="{BB962C8B-B14F-4D97-AF65-F5344CB8AC3E}">
        <p14:creationId xmlns:p14="http://schemas.microsoft.com/office/powerpoint/2010/main" val="165107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C06070-8964-4D68-ABB9-51C4912FFBDA}"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D3655-2845-4A6B-BC0A-5D19A4268414}" type="slidenum">
              <a:rPr lang="en-US" smtClean="0"/>
              <a:t>‹#›</a:t>
            </a:fld>
            <a:endParaRPr lang="en-US"/>
          </a:p>
        </p:txBody>
      </p:sp>
    </p:spTree>
    <p:extLst>
      <p:ext uri="{BB962C8B-B14F-4D97-AF65-F5344CB8AC3E}">
        <p14:creationId xmlns:p14="http://schemas.microsoft.com/office/powerpoint/2010/main" val="210027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C06070-8964-4D68-ABB9-51C4912FFBDA}"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D3655-2845-4A6B-BC0A-5D19A4268414}" type="slidenum">
              <a:rPr lang="en-US" smtClean="0"/>
              <a:t>‹#›</a:t>
            </a:fld>
            <a:endParaRPr lang="en-US"/>
          </a:p>
        </p:txBody>
      </p:sp>
    </p:spTree>
    <p:extLst>
      <p:ext uri="{BB962C8B-B14F-4D97-AF65-F5344CB8AC3E}">
        <p14:creationId xmlns:p14="http://schemas.microsoft.com/office/powerpoint/2010/main" val="286417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C06070-8964-4D68-ABB9-51C4912FFBDA}"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D3655-2845-4A6B-BC0A-5D19A4268414}" type="slidenum">
              <a:rPr lang="en-US" smtClean="0"/>
              <a:t>‹#›</a:t>
            </a:fld>
            <a:endParaRPr lang="en-US"/>
          </a:p>
        </p:txBody>
      </p:sp>
    </p:spTree>
    <p:extLst>
      <p:ext uri="{BB962C8B-B14F-4D97-AF65-F5344CB8AC3E}">
        <p14:creationId xmlns:p14="http://schemas.microsoft.com/office/powerpoint/2010/main" val="145382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C06070-8964-4D68-ABB9-51C4912FFBDA}"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D3655-2845-4A6B-BC0A-5D19A4268414}" type="slidenum">
              <a:rPr lang="en-US" smtClean="0"/>
              <a:t>‹#›</a:t>
            </a:fld>
            <a:endParaRPr lang="en-US"/>
          </a:p>
        </p:txBody>
      </p:sp>
    </p:spTree>
    <p:extLst>
      <p:ext uri="{BB962C8B-B14F-4D97-AF65-F5344CB8AC3E}">
        <p14:creationId xmlns:p14="http://schemas.microsoft.com/office/powerpoint/2010/main" val="3343262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C06070-8964-4D68-ABB9-51C4912FFBDA}" type="datetimeFigureOut">
              <a:rPr lang="en-US" smtClean="0"/>
              <a:t>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3D3655-2845-4A6B-BC0A-5D19A4268414}" type="slidenum">
              <a:rPr lang="en-US" smtClean="0"/>
              <a:t>‹#›</a:t>
            </a:fld>
            <a:endParaRPr lang="en-US"/>
          </a:p>
        </p:txBody>
      </p:sp>
    </p:spTree>
    <p:extLst>
      <p:ext uri="{BB962C8B-B14F-4D97-AF65-F5344CB8AC3E}">
        <p14:creationId xmlns:p14="http://schemas.microsoft.com/office/powerpoint/2010/main" val="3564547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C06070-8964-4D68-ABB9-51C4912FFBDA}" type="datetimeFigureOut">
              <a:rPr lang="en-US" smtClean="0"/>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3D3655-2845-4A6B-BC0A-5D19A4268414}" type="slidenum">
              <a:rPr lang="en-US" smtClean="0"/>
              <a:t>‹#›</a:t>
            </a:fld>
            <a:endParaRPr lang="en-US"/>
          </a:p>
        </p:txBody>
      </p:sp>
    </p:spTree>
    <p:extLst>
      <p:ext uri="{BB962C8B-B14F-4D97-AF65-F5344CB8AC3E}">
        <p14:creationId xmlns:p14="http://schemas.microsoft.com/office/powerpoint/2010/main" val="27726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06070-8964-4D68-ABB9-51C4912FFBDA}" type="datetimeFigureOut">
              <a:rPr lang="en-US" smtClean="0"/>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3D3655-2845-4A6B-BC0A-5D19A4268414}" type="slidenum">
              <a:rPr lang="en-US" smtClean="0"/>
              <a:t>‹#›</a:t>
            </a:fld>
            <a:endParaRPr lang="en-US"/>
          </a:p>
        </p:txBody>
      </p:sp>
    </p:spTree>
    <p:extLst>
      <p:ext uri="{BB962C8B-B14F-4D97-AF65-F5344CB8AC3E}">
        <p14:creationId xmlns:p14="http://schemas.microsoft.com/office/powerpoint/2010/main" val="2989362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06070-8964-4D68-ABB9-51C4912FFBDA}"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D3655-2845-4A6B-BC0A-5D19A4268414}" type="slidenum">
              <a:rPr lang="en-US" smtClean="0"/>
              <a:t>‹#›</a:t>
            </a:fld>
            <a:endParaRPr lang="en-US"/>
          </a:p>
        </p:txBody>
      </p:sp>
    </p:spTree>
    <p:extLst>
      <p:ext uri="{BB962C8B-B14F-4D97-AF65-F5344CB8AC3E}">
        <p14:creationId xmlns:p14="http://schemas.microsoft.com/office/powerpoint/2010/main" val="299164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06070-8964-4D68-ABB9-51C4912FFBDA}"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D3655-2845-4A6B-BC0A-5D19A4268414}" type="slidenum">
              <a:rPr lang="en-US" smtClean="0"/>
              <a:t>‹#›</a:t>
            </a:fld>
            <a:endParaRPr lang="en-US"/>
          </a:p>
        </p:txBody>
      </p:sp>
    </p:spTree>
    <p:extLst>
      <p:ext uri="{BB962C8B-B14F-4D97-AF65-F5344CB8AC3E}">
        <p14:creationId xmlns:p14="http://schemas.microsoft.com/office/powerpoint/2010/main" val="219131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06070-8964-4D68-ABB9-51C4912FFBDA}" type="datetimeFigureOut">
              <a:rPr lang="en-US" smtClean="0"/>
              <a:t>5/7/2024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D3655-2845-4A6B-BC0A-5D19A4268414}" type="slidenum">
              <a:rPr lang="en-US" smtClean="0"/>
              <a:t>‹#›</a:t>
            </a:fld>
            <a:endParaRPr lang="en-US"/>
          </a:p>
        </p:txBody>
      </p:sp>
    </p:spTree>
    <p:extLst>
      <p:ext uri="{BB962C8B-B14F-4D97-AF65-F5344CB8AC3E}">
        <p14:creationId xmlns:p14="http://schemas.microsoft.com/office/powerpoint/2010/main" val="245463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NUL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audio" Target="NUL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svg"/><Relationship Id="rId10" Type="http://schemas.openxmlformats.org/officeDocument/2006/relationships/audio" Target="NUL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4.wav"/><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5.wav"/><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audio" Target="../media/audio3.wav"/><Relationship Id="rId1" Type="http://schemas.openxmlformats.org/officeDocument/2006/relationships/slideLayout" Target="../slideLayouts/slideLayout1.xml"/><Relationship Id="rId5" Type="http://schemas.openxmlformats.org/officeDocument/2006/relationships/image" Target="../media/image3.png"/><Relationship Id="rId10" Type="http://schemas.openxmlformats.org/officeDocument/2006/relationships/audio" Target="NULL"/><Relationship Id="rId4" Type="http://schemas.microsoft.com/office/2007/relationships/hdphoto" Target="../media/hdphoto1.wdp"/><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6ABAE506-0C84-36B5-90F4-C19905E4D4AE}"/>
              </a:ext>
            </a:extLst>
          </p:cNvPr>
          <p:cNvGrpSpPr/>
          <p:nvPr/>
        </p:nvGrpSpPr>
        <p:grpSpPr>
          <a:xfrm>
            <a:off x="2134234" y="3550956"/>
            <a:ext cx="3785829" cy="990669"/>
            <a:chOff x="1067257" y="1686031"/>
            <a:chExt cx="16855915" cy="990669"/>
          </a:xfrm>
        </p:grpSpPr>
        <p:sp>
          <p:nvSpPr>
            <p:cNvPr id="5" name="TextBox 4">
              <a:extLst>
                <a:ext uri="{FF2B5EF4-FFF2-40B4-BE49-F238E27FC236}">
                  <a16:creationId xmlns:a16="http://schemas.microsoft.com/office/drawing/2014/main" xmlns="" id="{492FF303-BC37-EF54-E20C-46A44E9F71EC}"/>
                </a:ext>
              </a:extLst>
            </p:cNvPr>
            <p:cNvSpPr txBox="1"/>
            <p:nvPr/>
          </p:nvSpPr>
          <p:spPr>
            <a:xfrm>
              <a:off x="1067258" y="1696560"/>
              <a:ext cx="16855914" cy="980140"/>
            </a:xfrm>
            <a:prstGeom prst="rect">
              <a:avLst/>
            </a:prstGeom>
            <a:noFill/>
          </p:spPr>
          <p:txBody>
            <a:bodyPr wrap="square">
              <a:prstTxWarp prst="textArchUp">
                <a:avLst/>
              </a:prstTxWarp>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600" normalizeH="0" baseline="0" noProof="0">
                  <a:ln w="200025">
                    <a:solidFill>
                      <a:prstClr val="white"/>
                    </a:solidFill>
                    <a:prstDash val="solid"/>
                  </a:ln>
                  <a:solidFill>
                    <a:prstClr val="white"/>
                  </a:solidFill>
                  <a:effectLst>
                    <a:outerShdw blurRad="50800" dist="38100" dir="5400000" algn="t" rotWithShape="0">
                      <a:prstClr val="black">
                        <a:alpha val="40000"/>
                      </a:prstClr>
                    </a:outerShdw>
                  </a:effectLst>
                  <a:uLnTx/>
                  <a:uFillTx/>
                  <a:latin typeface="LNTH-LuoLuoNotangYuanTi 1" pitchFamily="2" charset="-128"/>
                  <a:ea typeface="LNTH-LuoLuoNotangYuanTi 1" pitchFamily="2" charset="-128"/>
                  <a:cs typeface="LNTH-LuoLuoNotangYuanTi 1" pitchFamily="2" charset="-128"/>
                </a:rPr>
                <a:t>CHỦ ĐỀ:</a:t>
              </a:r>
              <a:endParaRPr kumimoji="0" lang="en-US" sz="6000" b="1" i="0" u="none" strike="noStrike" kern="1200" cap="none" spc="600" normalizeH="0" baseline="0" noProof="0" dirty="0">
                <a:ln w="200025">
                  <a:solidFill>
                    <a:prstClr val="white"/>
                  </a:solidFill>
                  <a:prstDash val="solid"/>
                </a:ln>
                <a:solidFill>
                  <a:prstClr val="white"/>
                </a:solidFill>
                <a:effectLst>
                  <a:outerShdw blurRad="50800" dist="38100" dir="5400000" algn="t" rotWithShape="0">
                    <a:prstClr val="black">
                      <a:alpha val="40000"/>
                    </a:prstClr>
                  </a:outerShdw>
                </a:effectLst>
                <a:uLnTx/>
                <a:uFillTx/>
                <a:latin typeface="LNTH-LuoLuoNotangYuanTi 1" pitchFamily="2" charset="-128"/>
                <a:ea typeface="LNTH-LuoLuoNotangYuanTi 1" pitchFamily="2" charset="-128"/>
                <a:cs typeface="LNTH-LuoLuoNotangYuanTi 1" pitchFamily="2" charset="-128"/>
              </a:endParaRPr>
            </a:p>
          </p:txBody>
        </p:sp>
        <p:sp>
          <p:nvSpPr>
            <p:cNvPr id="6" name="TextBox 5">
              <a:extLst>
                <a:ext uri="{FF2B5EF4-FFF2-40B4-BE49-F238E27FC236}">
                  <a16:creationId xmlns:a16="http://schemas.microsoft.com/office/drawing/2014/main" xmlns="" id="{268D8B10-D00B-7DD7-2549-0A2CF58A16FA}"/>
                </a:ext>
              </a:extLst>
            </p:cNvPr>
            <p:cNvSpPr txBox="1"/>
            <p:nvPr/>
          </p:nvSpPr>
          <p:spPr>
            <a:xfrm>
              <a:off x="1067257" y="1686031"/>
              <a:ext cx="16855913" cy="980140"/>
            </a:xfrm>
            <a:prstGeom prst="rect">
              <a:avLst/>
            </a:prstGeom>
            <a:noFill/>
          </p:spPr>
          <p:txBody>
            <a:bodyPr wrap="square">
              <a:prstTxWarp prst="textArchUp">
                <a:avLst/>
              </a:prstTxWarp>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600" normalizeH="0" baseline="0" noProof="0">
                  <a:ln w="19050">
                    <a:solidFill>
                      <a:srgbClr val="002060"/>
                    </a:solidFill>
                    <a:prstDash val="solid"/>
                  </a:ln>
                  <a:solidFill>
                    <a:srgbClr val="FFFF00"/>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CHỦ ĐỀ:</a:t>
              </a:r>
              <a:endParaRPr kumimoji="0" lang="en-US" sz="6000" b="1" i="0" u="none" strike="noStrike" kern="1200" cap="none" spc="600" normalizeH="0" baseline="0" noProof="0" dirty="0">
                <a:ln w="19050">
                  <a:solidFill>
                    <a:srgbClr val="002060"/>
                  </a:solidFill>
                  <a:prstDash val="solid"/>
                </a:ln>
                <a:solidFill>
                  <a:srgbClr val="FFFF00"/>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endParaRPr>
            </a:p>
          </p:txBody>
        </p:sp>
      </p:grpSp>
      <p:grpSp>
        <p:nvGrpSpPr>
          <p:cNvPr id="7" name="Group 6">
            <a:extLst>
              <a:ext uri="{FF2B5EF4-FFF2-40B4-BE49-F238E27FC236}">
                <a16:creationId xmlns:a16="http://schemas.microsoft.com/office/drawing/2014/main" xmlns="" id="{F30E401F-73B0-BBF0-8417-6EF9E2BA70AA}"/>
              </a:ext>
            </a:extLst>
          </p:cNvPr>
          <p:cNvGrpSpPr/>
          <p:nvPr/>
        </p:nvGrpSpPr>
        <p:grpSpPr>
          <a:xfrm>
            <a:off x="-2293034" y="3874513"/>
            <a:ext cx="12210124" cy="2493375"/>
            <a:chOff x="-190854" y="6585063"/>
            <a:chExt cx="21905544" cy="8033777"/>
          </a:xfrm>
        </p:grpSpPr>
        <p:sp>
          <p:nvSpPr>
            <p:cNvPr id="8" name="TextBox 7">
              <a:extLst>
                <a:ext uri="{FF2B5EF4-FFF2-40B4-BE49-F238E27FC236}">
                  <a16:creationId xmlns:a16="http://schemas.microsoft.com/office/drawing/2014/main" xmlns="" id="{73541C2F-8BAE-495C-ADC6-49E823C81F2E}"/>
                </a:ext>
              </a:extLst>
            </p:cNvPr>
            <p:cNvSpPr txBox="1"/>
            <p:nvPr/>
          </p:nvSpPr>
          <p:spPr>
            <a:xfrm>
              <a:off x="-158339" y="6585063"/>
              <a:ext cx="21873029" cy="803377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13800" b="1" i="0" u="none" strike="noStrike" kern="1200" cap="none" spc="0" normalizeH="0" baseline="0" noProof="0">
                  <a:ln w="2762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PHÂN SỐ</a:t>
              </a:r>
            </a:p>
          </p:txBody>
        </p:sp>
        <p:sp>
          <p:nvSpPr>
            <p:cNvPr id="9" name="TextBox 8">
              <a:extLst>
                <a:ext uri="{FF2B5EF4-FFF2-40B4-BE49-F238E27FC236}">
                  <a16:creationId xmlns:a16="http://schemas.microsoft.com/office/drawing/2014/main" xmlns="" id="{DD24C97B-AD6F-E4B4-D474-347AF2E2A123}"/>
                </a:ext>
              </a:extLst>
            </p:cNvPr>
            <p:cNvSpPr txBox="1"/>
            <p:nvPr/>
          </p:nvSpPr>
          <p:spPr>
            <a:xfrm>
              <a:off x="-190854" y="6585063"/>
              <a:ext cx="21873030" cy="803377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3800" b="1" i="0" u="none" strike="noStrike" kern="1200" cap="none" spc="0" normalizeH="0" baseline="0" noProof="0">
                  <a:ln w="57150">
                    <a:solidFill>
                      <a:srgbClr val="001762"/>
                    </a:solidFill>
                    <a:prstDash val="solid"/>
                  </a:ln>
                  <a:solidFill>
                    <a:srgbClr val="FFFF66"/>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P</a:t>
              </a:r>
              <a:r>
                <a:rPr kumimoji="0" lang="en-US" sz="13800" b="1" i="0" u="none" strike="noStrike" kern="1200" cap="none" spc="0" normalizeH="0" baseline="0" noProof="0">
                  <a:ln w="57150">
                    <a:solidFill>
                      <a:srgbClr val="001762"/>
                    </a:solidFill>
                    <a:prstDash val="solid"/>
                  </a:ln>
                  <a:solidFill>
                    <a:srgbClr val="99FF33"/>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H</a:t>
              </a:r>
              <a:r>
                <a:rPr kumimoji="0" lang="en-US" sz="13800" b="1" i="0" u="none" strike="noStrike" kern="1200" cap="none" spc="0" normalizeH="0" baseline="0" noProof="0">
                  <a:ln w="57150">
                    <a:solidFill>
                      <a:srgbClr val="001762"/>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Â</a:t>
              </a:r>
              <a:r>
                <a:rPr kumimoji="0" lang="en-US" sz="13800" b="1" i="0" u="none" strike="noStrike" kern="1200" cap="none" spc="0" normalizeH="0" baseline="0" noProof="0">
                  <a:ln w="57150">
                    <a:solidFill>
                      <a:srgbClr val="001762"/>
                    </a:solidFill>
                    <a:prstDash val="solid"/>
                  </a:ln>
                  <a:solidFill>
                    <a:srgbClr val="FF0066"/>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N</a:t>
              </a:r>
              <a:r>
                <a:rPr kumimoji="0" lang="en-US" sz="13800" b="1" i="0" u="none" strike="noStrike" kern="1200" cap="none" spc="0" normalizeH="0" baseline="0" noProof="0">
                  <a:ln w="57150">
                    <a:solidFill>
                      <a:srgbClr val="001762"/>
                    </a:solidFill>
                    <a:prstDash val="solid"/>
                  </a:ln>
                  <a:solidFill>
                    <a:srgbClr val="66FF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 </a:t>
              </a:r>
              <a:r>
                <a:rPr kumimoji="0" lang="en-US" sz="13800" b="1" i="0" u="none" strike="noStrike" kern="1200" cap="none" spc="0" normalizeH="0" baseline="0" noProof="0">
                  <a:ln w="57150">
                    <a:solidFill>
                      <a:srgbClr val="001762"/>
                    </a:solidFill>
                    <a:prstDash val="solid"/>
                  </a:ln>
                  <a:solidFill>
                    <a:srgbClr val="99FF33"/>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S</a:t>
              </a:r>
              <a:r>
                <a:rPr kumimoji="0" lang="en-US" sz="13800" b="1" i="0" u="none" strike="noStrike" kern="1200" cap="none" spc="0" normalizeH="0" baseline="0" noProof="0">
                  <a:ln w="57150">
                    <a:solidFill>
                      <a:srgbClr val="001762"/>
                    </a:solidFill>
                    <a:prstDash val="solid"/>
                  </a:ln>
                  <a:solidFill>
                    <a:srgbClr val="FFFF66"/>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Ố</a:t>
              </a:r>
              <a:endParaRPr kumimoji="0" lang="en-US" sz="13800" b="1" i="0" u="none" strike="noStrike" kern="1200" cap="none" spc="0" normalizeH="0" baseline="0" noProof="0" dirty="0">
                <a:ln w="57150">
                  <a:solidFill>
                    <a:srgbClr val="001762"/>
                  </a:solidFill>
                  <a:prstDash val="solid"/>
                </a:ln>
                <a:solidFill>
                  <a:srgbClr val="FFFF66"/>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endParaRPr>
            </a:p>
          </p:txBody>
        </p:sp>
      </p:grpSp>
      <p:pic>
        <p:nvPicPr>
          <p:cNvPr id="19" name="Hình ảnh 18" descr="Ảnh có chứa trang phục, phim hoạt hình, cô gái, giày dép&#10;&#10;Mô tả được tạo tự động">
            <a:extLst>
              <a:ext uri="{FF2B5EF4-FFF2-40B4-BE49-F238E27FC236}">
                <a16:creationId xmlns:a16="http://schemas.microsoft.com/office/drawing/2014/main" xmlns="" id="{8B55A0A7-864D-7103-893B-41A15E2C549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168" b="52119" l="2947" r="26807">
                        <a14:foregroundMark x1="12394" y1="18248" x2="12394" y2="18248"/>
                        <a14:foregroundMark x1="16714" y1="22366" x2="22043" y2="30157"/>
                        <a14:foregroundMark x1="22043" y1="30157" x2="22043" y2="30157"/>
                        <a14:foregroundMark x1="19580" y1="14372" x2="19863" y2="24304"/>
                        <a14:foregroundMark x1="19863" y1="24304" x2="16795" y2="30884"/>
                        <a14:foregroundMark x1="16795" y1="30884" x2="11788" y2="13969"/>
                        <a14:foregroundMark x1="10941" y1="15987" x2="18732" y2="18934"/>
                        <a14:foregroundMark x1="18732" y1="18934" x2="17723" y2="27695"/>
                        <a14:foregroundMark x1="10941" y1="15382" x2="12596" y2="22769"/>
                        <a14:foregroundMark x1="14049" y1="46750" x2="15664" y2="52119"/>
                        <a14:foregroundMark x1="22850" y1="46346" x2="21841" y2="49657"/>
                      </a14:backgroundRemoval>
                    </a14:imgEffect>
                  </a14:imgLayer>
                </a14:imgProps>
              </a:ext>
              <a:ext uri="{28A0092B-C50C-407E-A947-70E740481C1C}">
                <a14:useLocalDpi xmlns:a14="http://schemas.microsoft.com/office/drawing/2010/main" val="0"/>
              </a:ext>
            </a:extLst>
          </a:blip>
          <a:srcRect r="70171" b="48068"/>
          <a:stretch/>
        </p:blipFill>
        <p:spPr>
          <a:xfrm>
            <a:off x="7478150" y="2983487"/>
            <a:ext cx="2045677" cy="3561485"/>
          </a:xfrm>
          <a:prstGeom prst="rect">
            <a:avLst/>
          </a:prstGeom>
        </p:spPr>
      </p:pic>
    </p:spTree>
    <p:extLst>
      <p:ext uri="{BB962C8B-B14F-4D97-AF65-F5344CB8AC3E}">
        <p14:creationId xmlns:p14="http://schemas.microsoft.com/office/powerpoint/2010/main" val="9527258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7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7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77000">
                                          <p:cBhvr additive="base">
                                            <p:cTn id="8" dur="10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ppt_w</p:attrName>
                                            </p:attrNameLst>
                                          </p:cBhvr>
                                          <p:tavLst>
                                            <p:tav tm="0">
                                              <p:val>
                                                <p:fltVal val="0"/>
                                              </p:val>
                                            </p:tav>
                                            <p:tav tm="100000">
                                              <p:val>
                                                <p:strVal val="#ppt_w"/>
                                              </p:val>
                                            </p:tav>
                                          </p:tavLst>
                                        </p:anim>
                                        <p:anim calcmode="lin" valueType="num">
                                          <p:cBhvr>
                                            <p:cTn id="13" dur="250" fill="hold"/>
                                            <p:tgtEl>
                                              <p:spTgt spid="7"/>
                                            </p:tgtEl>
                                            <p:attrNameLst>
                                              <p:attrName>ppt_h</p:attrName>
                                            </p:attrNameLst>
                                          </p:cBhvr>
                                          <p:tavLst>
                                            <p:tav tm="0">
                                              <p:val>
                                                <p:fltVal val="0"/>
                                              </p:val>
                                            </p:tav>
                                            <p:tav tm="100000">
                                              <p:val>
                                                <p:strVal val="#ppt_h"/>
                                              </p:val>
                                            </p:tav>
                                          </p:tavLst>
                                        </p:anim>
                                        <p:animEffect transition="in" filter="fade">
                                          <p:cBhvr>
                                            <p:cTn id="14" dur="25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par>
                              <p:cTn id="15" fill="hold">
                                <p:stCondLst>
                                  <p:cond delay="1250"/>
                                </p:stCondLst>
                                <p:childTnLst>
                                  <p:par>
                                    <p:cTn id="16" presetID="6" presetClass="emph" presetSubtype="0" fill="hold" nodeType="afterEffect" p14:presetBounceEnd="98000">
                                      <p:stCondLst>
                                        <p:cond delay="0"/>
                                      </p:stCondLst>
                                      <p:childTnLst>
                                        <p:animScale p14:bounceEnd="98000">
                                          <p:cBhvr>
                                            <p:cTn id="17" dur="2000" fill="hold"/>
                                            <p:tgtEl>
                                              <p:spTgt spid="7"/>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whoosh.wav"/>
                                            </p:tgtEl>
                                          </p:cMediaNode>
                                        </p:audio>
                                      </p:sub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ppt_w</p:attrName>
                                            </p:attrNameLst>
                                          </p:cBhvr>
                                          <p:tavLst>
                                            <p:tav tm="0">
                                              <p:val>
                                                <p:fltVal val="0"/>
                                              </p:val>
                                            </p:tav>
                                            <p:tav tm="100000">
                                              <p:val>
                                                <p:strVal val="#ppt_w"/>
                                              </p:val>
                                            </p:tav>
                                          </p:tavLst>
                                        </p:anim>
                                        <p:anim calcmode="lin" valueType="num">
                                          <p:cBhvr>
                                            <p:cTn id="13" dur="250" fill="hold"/>
                                            <p:tgtEl>
                                              <p:spTgt spid="7"/>
                                            </p:tgtEl>
                                            <p:attrNameLst>
                                              <p:attrName>ppt_h</p:attrName>
                                            </p:attrNameLst>
                                          </p:cBhvr>
                                          <p:tavLst>
                                            <p:tav tm="0">
                                              <p:val>
                                                <p:fltVal val="0"/>
                                              </p:val>
                                            </p:tav>
                                            <p:tav tm="100000">
                                              <p:val>
                                                <p:strVal val="#ppt_h"/>
                                              </p:val>
                                            </p:tav>
                                          </p:tavLst>
                                        </p:anim>
                                        <p:animEffect transition="in" filter="fade">
                                          <p:cBhvr>
                                            <p:cTn id="14" dur="25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6" name="whoosh.wav"/>
                                            </p:tgtEl>
                                          </p:cMediaNode>
                                        </p:audio>
                                      </p:subTnLst>
                                    </p:cTn>
                                  </p:par>
                                </p:childTnLst>
                              </p:cTn>
                            </p:par>
                            <p:par>
                              <p:cTn id="15" fill="hold">
                                <p:stCondLst>
                                  <p:cond delay="1250"/>
                                </p:stCondLst>
                                <p:childTnLst>
                                  <p:par>
                                    <p:cTn id="16" presetID="6" presetClass="emph" presetSubtype="0" fill="hold" nodeType="afterEffect">
                                      <p:stCondLst>
                                        <p:cond delay="0"/>
                                      </p:stCondLst>
                                      <p:childTnLst>
                                        <p:animScale>
                                          <p:cBhvr>
                                            <p:cTn id="17" dur="2000" fill="hold"/>
                                            <p:tgtEl>
                                              <p:spTgt spid="7"/>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7">
            <a:extLst>
              <a:ext uri="{FF2B5EF4-FFF2-40B4-BE49-F238E27FC236}">
                <a16:creationId xmlns:a16="http://schemas.microsoft.com/office/drawing/2014/main" xmlns="" id="{E4CE62CC-4186-CE02-52E3-1EEA93E8D18F}"/>
              </a:ext>
            </a:extLst>
          </p:cNvPr>
          <p:cNvSpPr/>
          <p:nvPr/>
        </p:nvSpPr>
        <p:spPr>
          <a:xfrm>
            <a:off x="298896" y="393895"/>
            <a:ext cx="11587062" cy="6119447"/>
          </a:xfrm>
          <a:prstGeom prst="roundRect">
            <a:avLst/>
          </a:prstGeom>
          <a:solidFill>
            <a:schemeClr val="bg1">
              <a:alpha val="86000"/>
            </a:schemeClr>
          </a:solidFill>
          <a:ln w="76200">
            <a:solidFill>
              <a:srgbClr val="99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4546A"/>
                </a:solidFill>
                <a:effectLst/>
                <a:uLnTx/>
                <a:uFillTx/>
                <a:latin typeface="Calibri" panose="020F0502020204030204"/>
                <a:ea typeface="+mn-ea"/>
                <a:cs typeface="+mn-cs"/>
              </a:rPr>
              <a:t>	</a:t>
            </a:r>
            <a:endParaRPr kumimoji="0" lang="en-US" sz="60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grpSp>
        <p:nvGrpSpPr>
          <p:cNvPr id="2" name="Nhóm 14">
            <a:extLst>
              <a:ext uri="{FF2B5EF4-FFF2-40B4-BE49-F238E27FC236}">
                <a16:creationId xmlns:a16="http://schemas.microsoft.com/office/drawing/2014/main" xmlns="" id="{0D4EF466-6A63-36B8-6E1F-D6F23D5DC525}"/>
              </a:ext>
            </a:extLst>
          </p:cNvPr>
          <p:cNvGrpSpPr/>
          <p:nvPr/>
        </p:nvGrpSpPr>
        <p:grpSpPr>
          <a:xfrm>
            <a:off x="1042217" y="649680"/>
            <a:ext cx="10373192" cy="784830"/>
            <a:chOff x="678426" y="514924"/>
            <a:chExt cx="10373192" cy="784830"/>
          </a:xfrm>
        </p:grpSpPr>
        <p:grpSp>
          <p:nvGrpSpPr>
            <p:cNvPr id="3" name="Nhóm 15">
              <a:extLst>
                <a:ext uri="{FF2B5EF4-FFF2-40B4-BE49-F238E27FC236}">
                  <a16:creationId xmlns:a16="http://schemas.microsoft.com/office/drawing/2014/main" xmlns="" id="{B06A97F3-3066-13EB-A901-1C1DC994B952}"/>
                </a:ext>
              </a:extLst>
            </p:cNvPr>
            <p:cNvGrpSpPr/>
            <p:nvPr/>
          </p:nvGrpSpPr>
          <p:grpSpPr>
            <a:xfrm>
              <a:off x="678426" y="514924"/>
              <a:ext cx="793415" cy="784830"/>
              <a:chOff x="678426" y="514924"/>
              <a:chExt cx="793415" cy="784830"/>
            </a:xfrm>
          </p:grpSpPr>
          <p:sp>
            <p:nvSpPr>
              <p:cNvPr id="5" name="Oval 22">
                <a:extLst>
                  <a:ext uri="{FF2B5EF4-FFF2-40B4-BE49-F238E27FC236}">
                    <a16:creationId xmlns:a16="http://schemas.microsoft.com/office/drawing/2014/main" xmlns="" id="{86E35536-49EB-7921-CBB1-5E78C764E0AF}"/>
                  </a:ext>
                </a:extLst>
              </p:cNvPr>
              <p:cNvSpPr/>
              <p:nvPr/>
            </p:nvSpPr>
            <p:spPr>
              <a:xfrm>
                <a:off x="678426" y="556818"/>
                <a:ext cx="793415" cy="742935"/>
              </a:xfrm>
              <a:prstGeom prst="ellipse">
                <a:avLst/>
              </a:prstGeom>
              <a:solidFill>
                <a:srgbClr val="FF5050"/>
              </a:solidFill>
              <a:ln w="12700" cap="flat" cmpd="sng" algn="ctr">
                <a:no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TextBox 23">
                <a:extLst>
                  <a:ext uri="{FF2B5EF4-FFF2-40B4-BE49-F238E27FC236}">
                    <a16:creationId xmlns:a16="http://schemas.microsoft.com/office/drawing/2014/main" xmlns="" id="{75E5A187-8EBF-A56B-1A11-1712723F5EB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0" cap="none" spc="0" normalizeH="0" baseline="0" noProof="0">
                    <a:ln>
                      <a:noFill/>
                    </a:ln>
                    <a:solidFill>
                      <a:prstClr val="white"/>
                    </a:solidFill>
                    <a:effectLst/>
                    <a:uLnTx/>
                    <a:uFillTx/>
                    <a:latin typeface="iCiel Pony" panose="02000000000000000000" pitchFamily="2" charset="0"/>
                    <a:ea typeface="+mn-ea"/>
                    <a:cs typeface="+mn-cs"/>
                  </a:rPr>
                  <a:t>4</a:t>
                </a:r>
                <a:endParaRPr kumimoji="0" lang="vi-VN" sz="4500" b="0" i="0" u="none" strike="noStrike" kern="0" cap="none" spc="0" normalizeH="0" baseline="0" noProof="0" dirty="0">
                  <a:ln>
                    <a:noFill/>
                  </a:ln>
                  <a:solidFill>
                    <a:prstClr val="white"/>
                  </a:solidFill>
                  <a:effectLst/>
                  <a:uLnTx/>
                  <a:uFillTx/>
                  <a:latin typeface="iCiel Pony" panose="02000000000000000000" pitchFamily="2" charset="0"/>
                  <a:ea typeface="+mn-ea"/>
                  <a:cs typeface="+mn-cs"/>
                </a:endParaRPr>
              </a:p>
            </p:txBody>
          </p:sp>
        </p:grpSp>
        <p:sp>
          <p:nvSpPr>
            <p:cNvPr id="4" name="TextBox 16">
              <a:extLst>
                <a:ext uri="{FF2B5EF4-FFF2-40B4-BE49-F238E27FC236}">
                  <a16:creationId xmlns:a16="http://schemas.microsoft.com/office/drawing/2014/main" xmlns="" id="{17A59A4B-B596-7B9F-158C-17D76D986F22}"/>
                </a:ext>
              </a:extLst>
            </p:cNvPr>
            <p:cNvSpPr txBox="1"/>
            <p:nvPr/>
          </p:nvSpPr>
          <p:spPr>
            <a:xfrm>
              <a:off x="1499138" y="528572"/>
              <a:ext cx="9552480" cy="680827"/>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Số?</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mc:AlternateContent xmlns:mc="http://schemas.openxmlformats.org/markup-compatibility/2006">
        <mc:Choice xmlns:a14="http://schemas.microsoft.com/office/drawing/2010/main" Requires="a14">
          <p:graphicFrame>
            <p:nvGraphicFramePr>
              <p:cNvPr id="7" name="Bảng 6">
                <a:extLst>
                  <a:ext uri="{FF2B5EF4-FFF2-40B4-BE49-F238E27FC236}">
                    <a16:creationId xmlns:a16="http://schemas.microsoft.com/office/drawing/2014/main" xmlns="" id="{771E3DD3-5674-DC25-1231-F0493F100ED0}"/>
                  </a:ext>
                </a:extLst>
              </p:cNvPr>
              <p:cNvGraphicFramePr>
                <a:graphicFrameLocks noGrp="1"/>
              </p:cNvGraphicFramePr>
              <p:nvPr>
                <p:extLst/>
              </p:nvPr>
            </p:nvGraphicFramePr>
            <p:xfrm>
              <a:off x="1295022" y="1550016"/>
              <a:ext cx="10018972" cy="2469087"/>
            </p:xfrm>
            <a:graphic>
              <a:graphicData uri="http://schemas.openxmlformats.org/drawingml/2006/table">
                <a:tbl>
                  <a:tblPr firstRow="1" bandRow="1">
                    <a:tableStyleId>{00A15C55-8517-42AA-B614-E9B94910E393}</a:tableStyleId>
                  </a:tblPr>
                  <a:tblGrid>
                    <a:gridCol w="2504743">
                      <a:extLst>
                        <a:ext uri="{9D8B030D-6E8A-4147-A177-3AD203B41FA5}">
                          <a16:colId xmlns:a16="http://schemas.microsoft.com/office/drawing/2014/main" xmlns="" val="844743758"/>
                        </a:ext>
                      </a:extLst>
                    </a:gridCol>
                    <a:gridCol w="2504743">
                      <a:extLst>
                        <a:ext uri="{9D8B030D-6E8A-4147-A177-3AD203B41FA5}">
                          <a16:colId xmlns:a16="http://schemas.microsoft.com/office/drawing/2014/main" xmlns="" val="2018555335"/>
                        </a:ext>
                      </a:extLst>
                    </a:gridCol>
                    <a:gridCol w="2504743">
                      <a:extLst>
                        <a:ext uri="{9D8B030D-6E8A-4147-A177-3AD203B41FA5}">
                          <a16:colId xmlns:a16="http://schemas.microsoft.com/office/drawing/2014/main" xmlns="" val="1711923854"/>
                        </a:ext>
                      </a:extLst>
                    </a:gridCol>
                    <a:gridCol w="2504743">
                      <a:extLst>
                        <a:ext uri="{9D8B030D-6E8A-4147-A177-3AD203B41FA5}">
                          <a16:colId xmlns:a16="http://schemas.microsoft.com/office/drawing/2014/main" xmlns="" val="3633191674"/>
                        </a:ext>
                      </a:extLst>
                    </a:gridCol>
                  </a:tblGrid>
                  <a:tr h="670767">
                    <a:tc>
                      <a:txBody>
                        <a:bodyPr/>
                        <a:lstStyle/>
                        <a:p>
                          <a:pPr algn="ctr"/>
                          <a:r>
                            <a:rPr lang="en-US" sz="3200" b="0">
                              <a:solidFill>
                                <a:schemeClr val="tx1"/>
                              </a:solidFill>
                            </a:rPr>
                            <a:t>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a:solidFill>
                                <a:schemeClr val="tx1"/>
                              </a:solidFill>
                            </a:rPr>
                            <a:t>dm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a:solidFill>
                                <a:schemeClr val="tx1"/>
                              </a:solidFill>
                            </a:rPr>
                            <a:t>cm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a:solidFill>
                                <a:schemeClr val="tx1"/>
                              </a:solidFill>
                            </a:rPr>
                            <a:t>mm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412363132"/>
                      </a:ext>
                    </a:extLst>
                  </a:tr>
                  <a:tr h="1515979">
                    <a:tc>
                      <a:txBody>
                        <a:bodyPr/>
                        <a:lstStyle/>
                        <a:p>
                          <a:pPr algn="l"/>
                          <a:r>
                            <a:rPr lang="en-US" sz="2800" b="0">
                              <a:solidFill>
                                <a:schemeClr val="tx1"/>
                              </a:solidFill>
                            </a:rPr>
                            <a:t>   1 </a:t>
                          </a:r>
                          <a14:m>
                            <m:oMath xmlns:m="http://schemas.openxmlformats.org/officeDocument/2006/math">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𝑚</m:t>
                                  </m:r>
                                </m:e>
                                <m:sup>
                                  <m:r>
                                    <a:rPr lang="en-US" sz="2800" b="0" i="1" smtClean="0">
                                      <a:solidFill>
                                        <a:schemeClr val="tx1"/>
                                      </a:solidFill>
                                      <a:latin typeface="Cambria Math" panose="02040503050406030204" pitchFamily="18" charset="0"/>
                                    </a:rPr>
                                    <m:t>2</m:t>
                                  </m:r>
                                </m:sup>
                              </m:sSup>
                            </m:oMath>
                          </a14:m>
                          <a:endParaRPr lang="en-US" sz="2800" b="0">
                            <a:solidFill>
                              <a:schemeClr val="tx1"/>
                            </a:solidFill>
                          </a:endParaRPr>
                        </a:p>
                        <a:p>
                          <a:pPr algn="l"/>
                          <a:r>
                            <a:rPr lang="en-US" sz="2800" b="0">
                              <a:solidFill>
                                <a:schemeClr val="tx1"/>
                              </a:solidFill>
                            </a:rPr>
                            <a:t>= </a:t>
                          </a:r>
                          <a:r>
                            <a:rPr lang="en-US" sz="2800" b="1">
                              <a:solidFill>
                                <a:srgbClr val="0070C0"/>
                              </a:solidFill>
                            </a:rPr>
                            <a:t>.?.</a:t>
                          </a:r>
                          <a:r>
                            <a:rPr lang="en-US" sz="2800" b="0">
                              <a:solidFill>
                                <a:schemeClr val="tx1"/>
                              </a:solidFill>
                            </a:rPr>
                            <a:t> </a:t>
                          </a:r>
                          <a14:m>
                            <m:oMath xmlns:m="http://schemas.openxmlformats.org/officeDocument/2006/math">
                              <m:r>
                                <m:rPr>
                                  <m:sty m:val="p"/>
                                </m:rPr>
                                <a:rPr lang="en-US" sz="2800" b="0" i="0" smtClean="0">
                                  <a:solidFill>
                                    <a:schemeClr val="tx1"/>
                                  </a:solidFill>
                                  <a:latin typeface="Cambria Math" panose="02040503050406030204" pitchFamily="18" charset="0"/>
                                </a:rPr>
                                <m:t>d</m:t>
                              </m:r>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𝑚</m:t>
                                  </m:r>
                                </m:e>
                                <m:sup>
                                  <m:r>
                                    <a:rPr lang="en-US" sz="2800" b="0" i="1" smtClean="0">
                                      <a:solidFill>
                                        <a:schemeClr val="tx1"/>
                                      </a:solidFill>
                                      <a:latin typeface="Cambria Math" panose="02040503050406030204" pitchFamily="18" charset="0"/>
                                    </a:rPr>
                                    <m:t>2</m:t>
                                  </m:r>
                                </m:sup>
                              </m:sSup>
                            </m:oMath>
                          </a14:m>
                          <a:endParaRPr lang="en-US" sz="2800" b="0">
                            <a:solidFill>
                              <a:schemeClr val="tx1"/>
                            </a:solidFill>
                          </a:endParaRPr>
                        </a:p>
                        <a:p>
                          <a:pPr algn="l"/>
                          <a:r>
                            <a:rPr lang="en-US" sz="2800" b="0">
                              <a:solidFill>
                                <a:schemeClr val="tx1"/>
                              </a:solidFill>
                            </a:rPr>
                            <a:t>= </a:t>
                          </a:r>
                          <a:r>
                            <a:rPr lang="en-US" sz="2800" b="1">
                              <a:solidFill>
                                <a:srgbClr val="0070C0"/>
                              </a:solidFill>
                            </a:rPr>
                            <a:t>.?.</a:t>
                          </a:r>
                          <a:r>
                            <a:rPr lang="en-US" sz="2800" b="0">
                              <a:solidFill>
                                <a:schemeClr val="tx1"/>
                              </a:solidFill>
                            </a:rPr>
                            <a:t> </a:t>
                          </a:r>
                          <a14:m>
                            <m:oMath xmlns:m="http://schemas.openxmlformats.org/officeDocument/2006/math">
                              <m:r>
                                <m:rPr>
                                  <m:sty m:val="p"/>
                                </m:rPr>
                                <a:rPr lang="en-US" sz="2800" b="0" i="0" smtClean="0">
                                  <a:solidFill>
                                    <a:schemeClr val="tx1"/>
                                  </a:solidFill>
                                  <a:latin typeface="Cambria Math" panose="02040503050406030204" pitchFamily="18" charset="0"/>
                                </a:rPr>
                                <m:t>c</m:t>
                              </m:r>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𝑚</m:t>
                                  </m:r>
                                </m:e>
                                <m:sup>
                                  <m:r>
                                    <a:rPr lang="en-US" sz="2800" b="0" i="1" smtClean="0">
                                      <a:solidFill>
                                        <a:schemeClr val="tx1"/>
                                      </a:solidFill>
                                      <a:latin typeface="Cambria Math" panose="02040503050406030204" pitchFamily="18" charset="0"/>
                                    </a:rPr>
                                    <m:t>2</m:t>
                                  </m:r>
                                </m:sup>
                              </m:sSup>
                            </m:oMath>
                          </a14:m>
                          <a:endParaRPr lang="en-US" sz="2800" b="0">
                            <a:solidFill>
                              <a:schemeClr val="tx1"/>
                            </a:solidFill>
                          </a:endParaRPr>
                        </a:p>
                        <a:p>
                          <a:pPr algn="l"/>
                          <a:r>
                            <a:rPr lang="en-US" sz="2800" b="0">
                              <a:solidFill>
                                <a:schemeClr val="tx1"/>
                              </a:solidFill>
                            </a:rPr>
                            <a:t>= </a:t>
                          </a:r>
                          <a:r>
                            <a:rPr lang="en-US" sz="2800" b="1">
                              <a:solidFill>
                                <a:srgbClr val="0070C0"/>
                              </a:solidFill>
                            </a:rPr>
                            <a:t>.?.</a:t>
                          </a:r>
                          <a:r>
                            <a:rPr lang="en-US" sz="2800" b="0">
                              <a:solidFill>
                                <a:schemeClr val="tx1"/>
                              </a:solidFill>
                            </a:rPr>
                            <a:t> </a:t>
                          </a:r>
                          <a14:m>
                            <m:oMath xmlns:m="http://schemas.openxmlformats.org/officeDocument/2006/math">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𝑚𝑚</m:t>
                                  </m:r>
                                </m:e>
                                <m:sup>
                                  <m:r>
                                    <a:rPr lang="en-US" sz="2800" b="0" i="1" smtClean="0">
                                      <a:solidFill>
                                        <a:schemeClr val="tx1"/>
                                      </a:solidFill>
                                      <a:latin typeface="Cambria Math" panose="02040503050406030204" pitchFamily="18" charset="0"/>
                                    </a:rPr>
                                    <m:t>2</m:t>
                                  </m:r>
                                </m:sup>
                              </m:sSup>
                            </m:oMath>
                          </a14:m>
                          <a:endParaRPr lang="en-US" sz="2800" b="0">
                            <a:solidFill>
                              <a:schemeClr val="tx1"/>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800" b="0">
                            <a:solidFill>
                              <a:schemeClr val="tx1"/>
                            </a:solidFill>
                          </a:endParaRPr>
                        </a:p>
                        <a:p>
                          <a:pPr algn="l"/>
                          <a:r>
                            <a:rPr lang="en-US" sz="2800" b="0">
                              <a:solidFill>
                                <a:schemeClr val="tx1"/>
                              </a:solidFill>
                            </a:rPr>
                            <a:t>   1 </a:t>
                          </a:r>
                          <a14:m>
                            <m:oMath xmlns:m="http://schemas.openxmlformats.org/officeDocument/2006/math">
                              <m:r>
                                <m:rPr>
                                  <m:sty m:val="p"/>
                                </m:rPr>
                                <a:rPr lang="en-US" sz="2800" b="0" i="0" smtClean="0">
                                  <a:solidFill>
                                    <a:schemeClr val="tx1"/>
                                  </a:solidFill>
                                  <a:latin typeface="Cambria Math" panose="02040503050406030204" pitchFamily="18" charset="0"/>
                                </a:rPr>
                                <m:t>d</m:t>
                              </m:r>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𝑚</m:t>
                                  </m:r>
                                </m:e>
                                <m:sup>
                                  <m:r>
                                    <a:rPr lang="en-US" sz="2800" b="0" i="1" smtClean="0">
                                      <a:solidFill>
                                        <a:schemeClr val="tx1"/>
                                      </a:solidFill>
                                      <a:latin typeface="Cambria Math" panose="02040503050406030204" pitchFamily="18" charset="0"/>
                                    </a:rPr>
                                    <m:t>2</m:t>
                                  </m:r>
                                </m:sup>
                              </m:sSup>
                            </m:oMath>
                          </a14:m>
                          <a:endParaRPr lang="en-US" sz="2800" b="0">
                            <a:solidFill>
                              <a:schemeClr val="tx1"/>
                            </a:solidFill>
                          </a:endParaRPr>
                        </a:p>
                        <a:p>
                          <a:pPr algn="l"/>
                          <a:r>
                            <a:rPr lang="en-US" sz="2800" b="0">
                              <a:solidFill>
                                <a:schemeClr val="tx1"/>
                              </a:solidFill>
                            </a:rPr>
                            <a:t>= </a:t>
                          </a:r>
                          <a:r>
                            <a:rPr lang="en-US" sz="2800" b="1">
                              <a:solidFill>
                                <a:srgbClr val="0070C0"/>
                              </a:solidFill>
                            </a:rPr>
                            <a:t>.?.</a:t>
                          </a:r>
                          <a:r>
                            <a:rPr lang="en-US" sz="2800" b="0">
                              <a:solidFill>
                                <a:schemeClr val="tx1"/>
                              </a:solidFill>
                            </a:rPr>
                            <a:t> </a:t>
                          </a:r>
                          <a14:m>
                            <m:oMath xmlns:m="http://schemas.openxmlformats.org/officeDocument/2006/math">
                              <m:r>
                                <m:rPr>
                                  <m:sty m:val="p"/>
                                </m:rPr>
                                <a:rPr lang="en-US" sz="2800" b="0" i="0" smtClean="0">
                                  <a:solidFill>
                                    <a:schemeClr val="tx1"/>
                                  </a:solidFill>
                                  <a:latin typeface="Cambria Math" panose="02040503050406030204" pitchFamily="18" charset="0"/>
                                </a:rPr>
                                <m:t>c</m:t>
                              </m:r>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𝑚</m:t>
                                  </m:r>
                                </m:e>
                                <m:sup>
                                  <m:r>
                                    <a:rPr lang="en-US" sz="2800" b="0" i="1" smtClean="0">
                                      <a:solidFill>
                                        <a:schemeClr val="tx1"/>
                                      </a:solidFill>
                                      <a:latin typeface="Cambria Math" panose="02040503050406030204" pitchFamily="18" charset="0"/>
                                    </a:rPr>
                                    <m:t>2</m:t>
                                  </m:r>
                                </m:sup>
                              </m:sSup>
                            </m:oMath>
                          </a14:m>
                          <a:endParaRPr lang="en-US" sz="2800" b="0">
                            <a:solidFill>
                              <a:schemeClr val="tx1"/>
                            </a:solidFill>
                          </a:endParaRPr>
                        </a:p>
                        <a:p>
                          <a:pPr algn="l"/>
                          <a:r>
                            <a:rPr lang="en-US" sz="2800" b="0">
                              <a:solidFill>
                                <a:schemeClr val="tx1"/>
                              </a:solidFill>
                            </a:rPr>
                            <a:t>= </a:t>
                          </a:r>
                          <a:r>
                            <a:rPr lang="en-US" sz="2800" b="1">
                              <a:solidFill>
                                <a:srgbClr val="0070C0"/>
                              </a:solidFill>
                            </a:rPr>
                            <a:t>.?.</a:t>
                          </a:r>
                          <a:r>
                            <a:rPr lang="en-US" sz="2800" b="0">
                              <a:solidFill>
                                <a:schemeClr val="tx1"/>
                              </a:solidFill>
                            </a:rPr>
                            <a:t> </a:t>
                          </a:r>
                          <a14:m>
                            <m:oMath xmlns:m="http://schemas.openxmlformats.org/officeDocument/2006/math">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𝑚𝑚</m:t>
                                  </m:r>
                                </m:e>
                                <m:sup>
                                  <m:r>
                                    <a:rPr lang="en-US" sz="2800" b="0" i="1" smtClean="0">
                                      <a:solidFill>
                                        <a:schemeClr val="tx1"/>
                                      </a:solidFill>
                                      <a:latin typeface="Cambria Math" panose="02040503050406030204" pitchFamily="18" charset="0"/>
                                    </a:rPr>
                                    <m:t>2</m:t>
                                  </m:r>
                                </m:sup>
                              </m:sSup>
                            </m:oMath>
                          </a14:m>
                          <a:endParaRPr lang="en-US" sz="2800" b="0">
                            <a:solidFill>
                              <a:schemeClr val="tx1"/>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800" b="0">
                            <a:solidFill>
                              <a:schemeClr val="tx1"/>
                            </a:solidFill>
                          </a:endParaRPr>
                        </a:p>
                        <a:p>
                          <a:pPr algn="l"/>
                          <a:endParaRPr lang="en-US" sz="2800" b="0">
                            <a:solidFill>
                              <a:schemeClr val="tx1"/>
                            </a:solidFill>
                          </a:endParaRPr>
                        </a:p>
                        <a:p>
                          <a:pPr algn="l"/>
                          <a:r>
                            <a:rPr lang="en-US" sz="2800" b="0">
                              <a:solidFill>
                                <a:schemeClr val="tx1"/>
                              </a:solidFill>
                            </a:rPr>
                            <a:t>   1 </a:t>
                          </a:r>
                          <a14:m>
                            <m:oMath xmlns:m="http://schemas.openxmlformats.org/officeDocument/2006/math">
                              <m:r>
                                <m:rPr>
                                  <m:sty m:val="p"/>
                                </m:rPr>
                                <a:rPr lang="en-US" sz="2800" b="0" i="0" smtClean="0">
                                  <a:solidFill>
                                    <a:schemeClr val="tx1"/>
                                  </a:solidFill>
                                  <a:latin typeface="Cambria Math" panose="02040503050406030204" pitchFamily="18" charset="0"/>
                                </a:rPr>
                                <m:t>c</m:t>
                              </m:r>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𝑚</m:t>
                                  </m:r>
                                </m:e>
                                <m:sup>
                                  <m:r>
                                    <a:rPr lang="en-US" sz="2800" b="0" i="1" smtClean="0">
                                      <a:solidFill>
                                        <a:schemeClr val="tx1"/>
                                      </a:solidFill>
                                      <a:latin typeface="Cambria Math" panose="02040503050406030204" pitchFamily="18" charset="0"/>
                                    </a:rPr>
                                    <m:t>2</m:t>
                                  </m:r>
                                </m:sup>
                              </m:sSup>
                            </m:oMath>
                          </a14:m>
                          <a:endParaRPr lang="en-US" sz="2800" b="0">
                            <a:solidFill>
                              <a:schemeClr val="tx1"/>
                            </a:solidFill>
                          </a:endParaRPr>
                        </a:p>
                        <a:p>
                          <a:pPr algn="l"/>
                          <a:r>
                            <a:rPr lang="en-US" sz="2800" b="0">
                              <a:solidFill>
                                <a:schemeClr val="tx1"/>
                              </a:solidFill>
                            </a:rPr>
                            <a:t>= </a:t>
                          </a:r>
                          <a:r>
                            <a:rPr lang="en-US" sz="2800" b="1">
                              <a:solidFill>
                                <a:srgbClr val="0070C0"/>
                              </a:solidFill>
                            </a:rPr>
                            <a:t>.?.</a:t>
                          </a:r>
                          <a:r>
                            <a:rPr lang="en-US" sz="2800" b="0">
                              <a:solidFill>
                                <a:schemeClr val="tx1"/>
                              </a:solidFill>
                            </a:rPr>
                            <a:t> </a:t>
                          </a:r>
                          <a14:m>
                            <m:oMath xmlns:m="http://schemas.openxmlformats.org/officeDocument/2006/math">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𝑚𝑚</m:t>
                                  </m:r>
                                </m:e>
                                <m:sup>
                                  <m:r>
                                    <a:rPr lang="en-US" sz="2800" b="0" i="1" smtClean="0">
                                      <a:solidFill>
                                        <a:schemeClr val="tx1"/>
                                      </a:solidFill>
                                      <a:latin typeface="Cambria Math" panose="02040503050406030204" pitchFamily="18" charset="0"/>
                                    </a:rPr>
                                    <m:t>2</m:t>
                                  </m:r>
                                </m:sup>
                              </m:sSup>
                            </m:oMath>
                          </a14:m>
                          <a:endParaRPr lang="en-US" sz="2800" b="0">
                            <a:solidFill>
                              <a:schemeClr val="tx1"/>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800" b="0">
                            <a:solidFill>
                              <a:schemeClr val="tx1"/>
                            </a:solidFill>
                          </a:endParaRPr>
                        </a:p>
                        <a:p>
                          <a:pPr algn="l"/>
                          <a:endParaRPr lang="en-US" sz="2800" b="0">
                            <a:solidFill>
                              <a:schemeClr val="tx1"/>
                            </a:solidFill>
                          </a:endParaRPr>
                        </a:p>
                        <a:p>
                          <a:pPr algn="l"/>
                          <a:endParaRPr lang="en-US" sz="2800" b="0">
                            <a:solidFill>
                              <a:schemeClr val="tx1"/>
                            </a:solidFill>
                          </a:endParaRPr>
                        </a:p>
                        <a:p>
                          <a:pPr algn="l"/>
                          <a:r>
                            <a:rPr lang="en-US" sz="2800" b="0">
                              <a:solidFill>
                                <a:schemeClr val="tx1"/>
                              </a:solidFill>
                            </a:rPr>
                            <a:t>1 </a:t>
                          </a:r>
                          <a14:m>
                            <m:oMath xmlns:m="http://schemas.openxmlformats.org/officeDocument/2006/math">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𝑚𝑚</m:t>
                                  </m:r>
                                </m:e>
                                <m:sup>
                                  <m:r>
                                    <a:rPr lang="en-US" sz="2800" b="0" i="1" smtClean="0">
                                      <a:solidFill>
                                        <a:schemeClr val="tx1"/>
                                      </a:solidFill>
                                      <a:latin typeface="Cambria Math" panose="02040503050406030204" pitchFamily="18" charset="0"/>
                                    </a:rPr>
                                    <m:t>2</m:t>
                                  </m:r>
                                </m:sup>
                              </m:sSup>
                            </m:oMath>
                          </a14:m>
                          <a:endParaRPr lang="en-US" sz="2800" b="0">
                            <a:solidFill>
                              <a:schemeClr val="tx1"/>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61533281"/>
                      </a:ext>
                    </a:extLst>
                  </a:tr>
                </a:tbl>
              </a:graphicData>
            </a:graphic>
          </p:graphicFrame>
        </mc:Choice>
        <mc:Fallback>
          <p:graphicFrame>
            <p:nvGraphicFramePr>
              <p:cNvPr id="7" name="Bảng 6">
                <a:extLst>
                  <a:ext uri="{FF2B5EF4-FFF2-40B4-BE49-F238E27FC236}">
                    <a16:creationId xmlns:a16="http://schemas.microsoft.com/office/drawing/2014/main" xmlns:a14="http://schemas.microsoft.com/office/drawing/2010/main" xmlns="" id="{771E3DD3-5674-DC25-1231-F0493F100ED0}"/>
                  </a:ext>
                </a:extLst>
              </p:cNvPr>
              <p:cNvGraphicFramePr>
                <a:graphicFrameLocks noGrp="1"/>
              </p:cNvGraphicFramePr>
              <p:nvPr>
                <p:extLst/>
              </p:nvPr>
            </p:nvGraphicFramePr>
            <p:xfrm>
              <a:off x="1295022" y="1550016"/>
              <a:ext cx="10018972" cy="2469087"/>
            </p:xfrm>
            <a:graphic>
              <a:graphicData uri="http://schemas.openxmlformats.org/drawingml/2006/table">
                <a:tbl>
                  <a:tblPr firstRow="1" bandRow="1">
                    <a:tableStyleId>{00A15C55-8517-42AA-B614-E9B94910E393}</a:tableStyleId>
                  </a:tblPr>
                  <a:tblGrid>
                    <a:gridCol w="2504743">
                      <a:extLst>
                        <a:ext uri="{9D8B030D-6E8A-4147-A177-3AD203B41FA5}">
                          <a16:colId xmlns:a16="http://schemas.microsoft.com/office/drawing/2014/main" xmlns:a14="http://schemas.microsoft.com/office/drawing/2010/main" xmlns="" val="844743758"/>
                        </a:ext>
                      </a:extLst>
                    </a:gridCol>
                    <a:gridCol w="2504743">
                      <a:extLst>
                        <a:ext uri="{9D8B030D-6E8A-4147-A177-3AD203B41FA5}">
                          <a16:colId xmlns:a16="http://schemas.microsoft.com/office/drawing/2014/main" xmlns:a14="http://schemas.microsoft.com/office/drawing/2010/main" xmlns="" val="2018555335"/>
                        </a:ext>
                      </a:extLst>
                    </a:gridCol>
                    <a:gridCol w="2504743">
                      <a:extLst>
                        <a:ext uri="{9D8B030D-6E8A-4147-A177-3AD203B41FA5}">
                          <a16:colId xmlns:a16="http://schemas.microsoft.com/office/drawing/2014/main" xmlns:a14="http://schemas.microsoft.com/office/drawing/2010/main" xmlns="" val="1711923854"/>
                        </a:ext>
                      </a:extLst>
                    </a:gridCol>
                    <a:gridCol w="2504743">
                      <a:extLst>
                        <a:ext uri="{9D8B030D-6E8A-4147-A177-3AD203B41FA5}">
                          <a16:colId xmlns:a16="http://schemas.microsoft.com/office/drawing/2014/main" xmlns:a14="http://schemas.microsoft.com/office/drawing/2010/main" xmlns="" val="3633191674"/>
                        </a:ext>
                      </a:extLst>
                    </a:gridCol>
                  </a:tblGrid>
                  <a:tr h="670767">
                    <a:tc>
                      <a:txBody>
                        <a:bodyPr/>
                        <a:lstStyle/>
                        <a:p>
                          <a:pPr algn="ctr"/>
                          <a:r>
                            <a:rPr lang="en-US" sz="3200" b="0">
                              <a:solidFill>
                                <a:schemeClr val="tx1"/>
                              </a:solidFill>
                            </a:rPr>
                            <a:t>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a:solidFill>
                                <a:schemeClr val="tx1"/>
                              </a:solidFill>
                            </a:rPr>
                            <a:t>dm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a:solidFill>
                                <a:schemeClr val="tx1"/>
                              </a:solidFill>
                            </a:rPr>
                            <a:t>cm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a:solidFill>
                                <a:schemeClr val="tx1"/>
                              </a:solidFill>
                            </a:rPr>
                            <a:t>mm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a14="http://schemas.microsoft.com/office/drawing/2010/main" xmlns="" val="2412363132"/>
                      </a:ext>
                    </a:extLst>
                  </a:tr>
                  <a:tr h="1798320">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243" t="-38851" r="-300730" b="-9459"/>
                          </a:stretch>
                        </a:blipFill>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00243" t="-38851" r="-200730" b="-9459"/>
                          </a:stretch>
                        </a:blipFill>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200243" t="-38851" r="-100730" b="-9459"/>
                          </a:stretch>
                        </a:blipFill>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300243" t="-38851" r="-730" b="-9459"/>
                          </a:stretch>
                        </a:blipFill>
                      </a:tcPr>
                    </a:tc>
                    <a:extLst>
                      <a:ext uri="{0D108BD9-81ED-4DB2-BD59-A6C34878D82A}">
                        <a16:rowId xmlns:a16="http://schemas.microsoft.com/office/drawing/2014/main" xmlns:a14="http://schemas.microsoft.com/office/drawing/2010/main" xmlns="" val="2561533281"/>
                      </a:ext>
                    </a:extLst>
                  </a:tr>
                </a:tbl>
              </a:graphicData>
            </a:graphic>
          </p:graphicFrame>
        </mc:Fallback>
      </mc:AlternateContent>
      <p:sp>
        <p:nvSpPr>
          <p:cNvPr id="10" name="Hộp Văn bản 9">
            <a:extLst>
              <a:ext uri="{FF2B5EF4-FFF2-40B4-BE49-F238E27FC236}">
                <a16:creationId xmlns:a16="http://schemas.microsoft.com/office/drawing/2014/main" xmlns="" id="{4E6C5301-CE3E-82C0-8BE4-B049CB8AE7DC}"/>
              </a:ext>
            </a:extLst>
          </p:cNvPr>
          <p:cNvSpPr txBox="1"/>
          <p:nvPr/>
        </p:nvSpPr>
        <p:spPr>
          <a:xfrm>
            <a:off x="647414" y="4224964"/>
            <a:ext cx="7383438" cy="1015663"/>
          </a:xfrm>
          <a:prstGeom prst="rect">
            <a:avLst/>
          </a:prstGeom>
          <a:noFill/>
        </p:spPr>
        <p:txBody>
          <a:bodyPr wrap="square">
            <a:spAutoFit/>
          </a:bodyPr>
          <a:lstStyle/>
          <a:p>
            <a:r>
              <a:rPr lang="vi-VN" sz="3000">
                <a:latin typeface="Calibri" panose="020F0502020204030204" pitchFamily="34" charset="0"/>
                <a:cs typeface="Calibri" panose="020F0502020204030204" pitchFamily="34" charset="0"/>
              </a:rPr>
              <a:t>Hai đơn vị đo độ dài liền nhau trong bảng:</a:t>
            </a:r>
          </a:p>
          <a:p>
            <a:r>
              <a:rPr lang="vi-VN" sz="3000" i="1">
                <a:latin typeface="Calibri" panose="020F0502020204030204" pitchFamily="34" charset="0"/>
                <a:cs typeface="Calibri" panose="020F0502020204030204" pitchFamily="34" charset="0"/>
              </a:rPr>
              <a:t>Đơn vị lớn hơn gấp </a:t>
            </a:r>
            <a:r>
              <a:rPr lang="en-US" sz="3000" b="1" i="1">
                <a:solidFill>
                  <a:srgbClr val="0070C0"/>
                </a:solidFill>
                <a:latin typeface="Calibri" panose="020F0502020204030204" pitchFamily="34" charset="0"/>
                <a:cs typeface="Calibri" panose="020F0502020204030204" pitchFamily="34" charset="0"/>
              </a:rPr>
              <a:t>.?.</a:t>
            </a:r>
            <a:r>
              <a:rPr lang="en-US" sz="3000" i="1">
                <a:latin typeface="Calibri" panose="020F0502020204030204" pitchFamily="34" charset="0"/>
                <a:cs typeface="Calibri" panose="020F0502020204030204" pitchFamily="34" charset="0"/>
              </a:rPr>
              <a:t> </a:t>
            </a:r>
            <a:r>
              <a:rPr lang="vi-VN" sz="3000" i="1">
                <a:latin typeface="Calibri" panose="020F0502020204030204" pitchFamily="34" charset="0"/>
                <a:cs typeface="Calibri" panose="020F0502020204030204" pitchFamily="34" charset="0"/>
              </a:rPr>
              <a:t> lần đơn vị bé hơn.</a:t>
            </a:r>
            <a:endParaRPr lang="en-US" sz="3000" i="1">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18" name="Hộp Văn bản 17">
                <a:extLst>
                  <a:ext uri="{FF2B5EF4-FFF2-40B4-BE49-F238E27FC236}">
                    <a16:creationId xmlns:a16="http://schemas.microsoft.com/office/drawing/2014/main" xmlns="" id="{D5A3A6CE-49CA-C09F-AAFC-24EC0243AA0C}"/>
                  </a:ext>
                </a:extLst>
              </p:cNvPr>
              <p:cNvSpPr txBox="1"/>
              <p:nvPr/>
            </p:nvSpPr>
            <p:spPr>
              <a:xfrm>
                <a:off x="1503129" y="5446488"/>
                <a:ext cx="7383438" cy="583365"/>
              </a:xfrm>
              <a:prstGeom prst="rect">
                <a:avLst/>
              </a:prstGeom>
              <a:noFill/>
            </p:spPr>
            <p:txBody>
              <a:bodyPr wrap="square">
                <a:spAutoFit/>
              </a:bodyPr>
              <a:lstStyle/>
              <a:p>
                <a14:m>
                  <m:oMath xmlns:m="http://schemas.openxmlformats.org/officeDocument/2006/math">
                    <m:sSup>
                      <m:sSupPr>
                        <m:ctrlPr>
                          <a:rPr lang="en-US" sz="3200" b="0" i="1" smtClean="0">
                            <a:solidFill>
                              <a:schemeClr val="tx1"/>
                            </a:solidFill>
                            <a:latin typeface="Cambria Math" panose="02040503050406030204" pitchFamily="18" charset="0"/>
                          </a:rPr>
                        </m:ctrlPr>
                      </m:sSupPr>
                      <m:e>
                        <m:r>
                          <a:rPr lang="en-US" sz="3200" b="0" i="1" smtClean="0">
                            <a:solidFill>
                              <a:schemeClr val="tx1"/>
                            </a:solidFill>
                            <a:latin typeface="Cambria Math" panose="02040503050406030204" pitchFamily="18" charset="0"/>
                          </a:rPr>
                          <m:t>𝑚</m:t>
                        </m:r>
                      </m:e>
                      <m:sup>
                        <m:r>
                          <a:rPr lang="en-US" sz="3200" b="0" i="1" smtClean="0">
                            <a:solidFill>
                              <a:schemeClr val="tx1"/>
                            </a:solidFill>
                            <a:latin typeface="Cambria Math" panose="02040503050406030204" pitchFamily="18" charset="0"/>
                          </a:rPr>
                          <m:t>2</m:t>
                        </m:r>
                      </m:sup>
                    </m:sSup>
                  </m:oMath>
                </a14:m>
                <a:r>
                  <a:rPr lang="vi-VN" sz="3000">
                    <a:latin typeface="Calibri" panose="020F0502020204030204" pitchFamily="34" charset="0"/>
                    <a:cs typeface="Calibri" panose="020F0502020204030204" pitchFamily="34" charset="0"/>
                  </a:rPr>
                  <a:t> = </a:t>
                </a:r>
                <a:r>
                  <a:rPr lang="en-US" sz="3000" b="1">
                    <a:solidFill>
                      <a:srgbClr val="0070C0"/>
                    </a:solidFill>
                    <a:latin typeface="Calibri" panose="020F0502020204030204" pitchFamily="34" charset="0"/>
                    <a:cs typeface="Calibri" panose="020F0502020204030204" pitchFamily="34" charset="0"/>
                  </a:rPr>
                  <a:t>.?</a:t>
                </a:r>
                <a:r>
                  <a:rPr lang="vi-VN" sz="3000" b="1">
                    <a:solidFill>
                      <a:srgbClr val="0070C0"/>
                    </a:solidFill>
                    <a:latin typeface="Calibri" panose="020F0502020204030204" pitchFamily="34" charset="0"/>
                    <a:cs typeface="Calibri" panose="020F0502020204030204" pitchFamily="34" charset="0"/>
                  </a:rPr>
                  <a:t>.</a:t>
                </a:r>
                <a:r>
                  <a:rPr lang="vi-VN" sz="3000">
                    <a:latin typeface="Calibri" panose="020F0502020204030204" pitchFamily="34" charset="0"/>
                    <a:cs typeface="Calibri" panose="020F0502020204030204" pitchFamily="34" charset="0"/>
                  </a:rPr>
                  <a:t> </a:t>
                </a:r>
                <a14:m>
                  <m:oMath xmlns:m="http://schemas.openxmlformats.org/officeDocument/2006/math">
                    <m:r>
                      <m:rPr>
                        <m:sty m:val="p"/>
                      </m:rPr>
                      <a:rPr lang="en-US" sz="3200" b="0" i="0" smtClean="0">
                        <a:solidFill>
                          <a:schemeClr val="tx1"/>
                        </a:solidFill>
                        <a:latin typeface="Cambria Math" panose="02040503050406030204" pitchFamily="18" charset="0"/>
                      </a:rPr>
                      <m:t>d</m:t>
                    </m:r>
                    <m:sSup>
                      <m:sSupPr>
                        <m:ctrlPr>
                          <a:rPr lang="en-US" sz="3200" b="0" i="1" smtClean="0">
                            <a:solidFill>
                              <a:schemeClr val="tx1"/>
                            </a:solidFill>
                            <a:latin typeface="Cambria Math" panose="02040503050406030204" pitchFamily="18" charset="0"/>
                          </a:rPr>
                        </m:ctrlPr>
                      </m:sSupPr>
                      <m:e>
                        <m:r>
                          <a:rPr lang="en-US" sz="3200" b="0" i="1" smtClean="0">
                            <a:solidFill>
                              <a:schemeClr val="tx1"/>
                            </a:solidFill>
                            <a:latin typeface="Cambria Math" panose="02040503050406030204" pitchFamily="18" charset="0"/>
                          </a:rPr>
                          <m:t>𝑚</m:t>
                        </m:r>
                      </m:e>
                      <m:sup>
                        <m:r>
                          <a:rPr lang="en-US" sz="3200" b="0" i="1" smtClean="0">
                            <a:solidFill>
                              <a:schemeClr val="tx1"/>
                            </a:solidFill>
                            <a:latin typeface="Cambria Math" panose="02040503050406030204" pitchFamily="18" charset="0"/>
                          </a:rPr>
                          <m:t>2</m:t>
                        </m:r>
                      </m:sup>
                    </m:sSup>
                  </m:oMath>
                </a14:m>
                <a:r>
                  <a:rPr lang="en-US" sz="3000">
                    <a:latin typeface="Calibri" panose="020F0502020204030204" pitchFamily="34" charset="0"/>
                    <a:cs typeface="Calibri" panose="020F0502020204030204" pitchFamily="34" charset="0"/>
                  </a:rPr>
                  <a:t>, </a:t>
                </a:r>
                <a14:m>
                  <m:oMath xmlns:m="http://schemas.openxmlformats.org/officeDocument/2006/math">
                    <m:r>
                      <a:rPr lang="en-US" sz="3200" b="0" i="0" smtClean="0">
                        <a:solidFill>
                          <a:schemeClr val="tx1"/>
                        </a:solidFill>
                        <a:latin typeface="Cambria Math" panose="02040503050406030204" pitchFamily="18" charset="0"/>
                      </a:rPr>
                      <m:t>         </m:t>
                    </m:r>
                    <m:r>
                      <m:rPr>
                        <m:sty m:val="p"/>
                      </m:rPr>
                      <a:rPr lang="en-US" sz="3200" b="0" i="0" smtClean="0">
                        <a:solidFill>
                          <a:schemeClr val="tx1"/>
                        </a:solidFill>
                        <a:latin typeface="Cambria Math" panose="02040503050406030204" pitchFamily="18" charset="0"/>
                      </a:rPr>
                      <m:t>c</m:t>
                    </m:r>
                    <m:sSup>
                      <m:sSupPr>
                        <m:ctrlPr>
                          <a:rPr lang="en-US" sz="3200" b="0" i="1" smtClean="0">
                            <a:solidFill>
                              <a:schemeClr val="tx1"/>
                            </a:solidFill>
                            <a:latin typeface="Cambria Math" panose="02040503050406030204" pitchFamily="18" charset="0"/>
                          </a:rPr>
                        </m:ctrlPr>
                      </m:sSupPr>
                      <m:e>
                        <m:r>
                          <a:rPr lang="en-US" sz="3200" b="0" i="1" smtClean="0">
                            <a:solidFill>
                              <a:schemeClr val="tx1"/>
                            </a:solidFill>
                            <a:latin typeface="Cambria Math" panose="02040503050406030204" pitchFamily="18" charset="0"/>
                          </a:rPr>
                          <m:t>𝑚</m:t>
                        </m:r>
                      </m:e>
                      <m:sup>
                        <m:r>
                          <a:rPr lang="en-US" sz="3200" b="0" i="1" smtClean="0">
                            <a:solidFill>
                              <a:schemeClr val="tx1"/>
                            </a:solidFill>
                            <a:latin typeface="Cambria Math" panose="02040503050406030204" pitchFamily="18" charset="0"/>
                          </a:rPr>
                          <m:t>2</m:t>
                        </m:r>
                      </m:sup>
                    </m:sSup>
                  </m:oMath>
                </a14:m>
                <a:r>
                  <a:rPr lang="en-US" sz="3000">
                    <a:latin typeface="Calibri" panose="020F0502020204030204" pitchFamily="34" charset="0"/>
                    <a:cs typeface="Calibri" panose="020F0502020204030204" pitchFamily="34" charset="0"/>
                  </a:rPr>
                  <a:t> = </a:t>
                </a:r>
                <a:r>
                  <a:rPr lang="en-US" sz="3000" b="1">
                    <a:solidFill>
                      <a:srgbClr val="0070C0"/>
                    </a:solidFill>
                    <a:latin typeface="Calibri" panose="020F0502020204030204" pitchFamily="34" charset="0"/>
                    <a:cs typeface="Calibri" panose="020F0502020204030204" pitchFamily="34" charset="0"/>
                  </a:rPr>
                  <a:t>.?.</a:t>
                </a:r>
                <a:r>
                  <a:rPr lang="en-US" sz="3000">
                    <a:latin typeface="Calibri" panose="020F0502020204030204" pitchFamily="34" charset="0"/>
                    <a:cs typeface="Calibri" panose="020F0502020204030204" pitchFamily="34" charset="0"/>
                  </a:rPr>
                  <a:t> </a:t>
                </a:r>
                <a14:m>
                  <m:oMath xmlns:m="http://schemas.openxmlformats.org/officeDocument/2006/math">
                    <m:sSup>
                      <m:sSupPr>
                        <m:ctrlPr>
                          <a:rPr lang="en-US" sz="3200" b="0" i="1" smtClean="0">
                            <a:solidFill>
                              <a:schemeClr val="tx1"/>
                            </a:solidFill>
                            <a:latin typeface="Cambria Math" panose="02040503050406030204" pitchFamily="18" charset="0"/>
                          </a:rPr>
                        </m:ctrlPr>
                      </m:sSupPr>
                      <m:e>
                        <m:r>
                          <a:rPr lang="en-US" sz="3200" b="0" i="1" smtClean="0">
                            <a:solidFill>
                              <a:schemeClr val="tx1"/>
                            </a:solidFill>
                            <a:latin typeface="Cambria Math" panose="02040503050406030204" pitchFamily="18" charset="0"/>
                          </a:rPr>
                          <m:t>𝑚𝑚</m:t>
                        </m:r>
                      </m:e>
                      <m:sup>
                        <m:r>
                          <a:rPr lang="en-US" sz="3200" b="0" i="1" smtClean="0">
                            <a:solidFill>
                              <a:schemeClr val="tx1"/>
                            </a:solidFill>
                            <a:latin typeface="Cambria Math" panose="02040503050406030204" pitchFamily="18" charset="0"/>
                          </a:rPr>
                          <m:t>2</m:t>
                        </m:r>
                      </m:sup>
                    </m:sSup>
                  </m:oMath>
                </a14:m>
                <a:endParaRPr lang="en-US" sz="3000" i="1">
                  <a:latin typeface="Calibri" panose="020F0502020204030204" pitchFamily="34" charset="0"/>
                  <a:cs typeface="Calibri" panose="020F0502020204030204" pitchFamily="34" charset="0"/>
                </a:endParaRPr>
              </a:p>
            </p:txBody>
          </p:sp>
        </mc:Choice>
        <mc:Fallback>
          <p:sp>
            <p:nvSpPr>
              <p:cNvPr id="18" name="Hộp Văn bản 17">
                <a:extLst>
                  <a:ext uri="{FF2B5EF4-FFF2-40B4-BE49-F238E27FC236}">
                    <a16:creationId xmlns:a16="http://schemas.microsoft.com/office/drawing/2014/main" xmlns:a14="http://schemas.microsoft.com/office/drawing/2010/main" xmlns="" id="{D5A3A6CE-49CA-C09F-AAFC-24EC0243AA0C}"/>
                  </a:ext>
                </a:extLst>
              </p:cNvPr>
              <p:cNvSpPr txBox="1">
                <a:spLocks noRot="1" noChangeAspect="1" noMove="1" noResize="1" noEditPoints="1" noAdjustHandles="1" noChangeArrowheads="1" noChangeShapeType="1" noTextEdit="1"/>
              </p:cNvSpPr>
              <p:nvPr/>
            </p:nvSpPr>
            <p:spPr>
              <a:xfrm>
                <a:off x="1503129" y="5446488"/>
                <a:ext cx="7383438" cy="583365"/>
              </a:xfrm>
              <a:prstGeom prst="rect">
                <a:avLst/>
              </a:prstGeom>
              <a:blipFill rotWithShape="0">
                <a:blip r:embed="rId3"/>
                <a:stretch>
                  <a:fillRect t="-8333" b="-31250"/>
                </a:stretch>
              </a:blipFill>
            </p:spPr>
            <p:txBody>
              <a:bodyPr/>
              <a:lstStyle/>
              <a:p>
                <a:r>
                  <a:rPr lang="en-US">
                    <a:noFill/>
                  </a:rPr>
                  <a:t> </a:t>
                </a:r>
              </a:p>
            </p:txBody>
          </p:sp>
        </mc:Fallback>
      </mc:AlternateContent>
      <p:grpSp>
        <p:nvGrpSpPr>
          <p:cNvPr id="19" name="Nhóm 18">
            <a:extLst>
              <a:ext uri="{FF2B5EF4-FFF2-40B4-BE49-F238E27FC236}">
                <a16:creationId xmlns:a16="http://schemas.microsoft.com/office/drawing/2014/main" xmlns="" id="{DB332042-3533-A746-A201-C5C67A945BEF}"/>
              </a:ext>
            </a:extLst>
          </p:cNvPr>
          <p:cNvGrpSpPr/>
          <p:nvPr/>
        </p:nvGrpSpPr>
        <p:grpSpPr>
          <a:xfrm>
            <a:off x="745809" y="5199241"/>
            <a:ext cx="868720" cy="1093873"/>
            <a:chOff x="7000500" y="4334523"/>
            <a:chExt cx="868720" cy="1093873"/>
          </a:xfrm>
        </p:grpSpPr>
        <p:sp>
          <p:nvSpPr>
            <p:cNvPr id="20" name="Hộp Văn bản 19">
              <a:extLst>
                <a:ext uri="{FF2B5EF4-FFF2-40B4-BE49-F238E27FC236}">
                  <a16:creationId xmlns:a16="http://schemas.microsoft.com/office/drawing/2014/main" xmlns="" id="{12E4804D-813B-2FEB-80FF-1AF13EA7AF3F}"/>
                </a:ext>
              </a:extLst>
            </p:cNvPr>
            <p:cNvSpPr txBox="1"/>
            <p:nvPr/>
          </p:nvSpPr>
          <p:spPr>
            <a:xfrm flipH="1">
              <a:off x="7052322" y="4334523"/>
              <a:ext cx="765076" cy="584775"/>
            </a:xfrm>
            <a:prstGeom prst="rect">
              <a:avLst/>
            </a:prstGeom>
            <a:noFill/>
          </p:spPr>
          <p:txBody>
            <a:bodyPr wrap="square" rtlCol="0">
              <a:spAutoFit/>
            </a:bodyPr>
            <a:lstStyle/>
            <a:p>
              <a:pPr algn="ctr"/>
              <a:r>
                <a:rPr lang="en-US" sz="3200">
                  <a:solidFill>
                    <a:srgbClr val="000000"/>
                  </a:solidFill>
                  <a:latin typeface="Calibri" panose="020F0502020204030204" pitchFamily="34" charset="0"/>
                  <a:cs typeface="Calibri" panose="020F0502020204030204" pitchFamily="34" charset="0"/>
                </a:rPr>
                <a:t>1</a:t>
              </a:r>
            </a:p>
          </p:txBody>
        </p:sp>
        <p:sp>
          <p:nvSpPr>
            <p:cNvPr id="21" name="Hộp Văn bản 20">
              <a:extLst>
                <a:ext uri="{FF2B5EF4-FFF2-40B4-BE49-F238E27FC236}">
                  <a16:creationId xmlns:a16="http://schemas.microsoft.com/office/drawing/2014/main" xmlns="" id="{6938BBFF-B99A-647D-C70A-764225EB592F}"/>
                </a:ext>
              </a:extLst>
            </p:cNvPr>
            <p:cNvSpPr txBox="1"/>
            <p:nvPr/>
          </p:nvSpPr>
          <p:spPr>
            <a:xfrm flipH="1">
              <a:off x="7000500" y="4843621"/>
              <a:ext cx="868720" cy="584775"/>
            </a:xfrm>
            <a:prstGeom prst="rect">
              <a:avLst/>
            </a:prstGeom>
            <a:noFill/>
          </p:spPr>
          <p:txBody>
            <a:bodyPr wrap="square" rtlCol="0">
              <a:spAutoFit/>
            </a:bodyPr>
            <a:lstStyle/>
            <a:p>
              <a:pPr algn="ctr"/>
              <a:r>
                <a:rPr lang="en-US" sz="3200">
                  <a:solidFill>
                    <a:srgbClr val="000000"/>
                  </a:solidFill>
                  <a:latin typeface="Calibri" panose="020F0502020204030204" pitchFamily="34" charset="0"/>
                  <a:cs typeface="Calibri" panose="020F0502020204030204" pitchFamily="34" charset="0"/>
                </a:rPr>
                <a:t>100</a:t>
              </a:r>
            </a:p>
          </p:txBody>
        </p:sp>
        <p:cxnSp>
          <p:nvCxnSpPr>
            <p:cNvPr id="22" name="Đường nối Thẳng 21">
              <a:extLst>
                <a:ext uri="{FF2B5EF4-FFF2-40B4-BE49-F238E27FC236}">
                  <a16:creationId xmlns:a16="http://schemas.microsoft.com/office/drawing/2014/main" xmlns="" id="{077CE855-8EBA-6971-689A-581A7698B26F}"/>
                </a:ext>
              </a:extLst>
            </p:cNvPr>
            <p:cNvCxnSpPr>
              <a:cxnSpLocks/>
            </p:cNvCxnSpPr>
            <p:nvPr/>
          </p:nvCxnSpPr>
          <p:spPr>
            <a:xfrm>
              <a:off x="7131440" y="4876151"/>
              <a:ext cx="6068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Hộp Văn bản 30">
            <a:extLst>
              <a:ext uri="{FF2B5EF4-FFF2-40B4-BE49-F238E27FC236}">
                <a16:creationId xmlns:a16="http://schemas.microsoft.com/office/drawing/2014/main" xmlns="" id="{1859E29C-2B77-730C-C9FA-32DD7B793337}"/>
              </a:ext>
            </a:extLst>
          </p:cNvPr>
          <p:cNvSpPr txBox="1"/>
          <p:nvPr/>
        </p:nvSpPr>
        <p:spPr>
          <a:xfrm>
            <a:off x="647414" y="1550015"/>
            <a:ext cx="1295216" cy="553998"/>
          </a:xfrm>
          <a:prstGeom prst="rect">
            <a:avLst/>
          </a:prstGeom>
          <a:noFill/>
        </p:spPr>
        <p:txBody>
          <a:bodyPr wrap="square">
            <a:spAutoFit/>
          </a:bodyPr>
          <a:lstStyle/>
          <a:p>
            <a:r>
              <a:rPr lang="en-US" sz="3000">
                <a:solidFill>
                  <a:srgbClr val="FF0000"/>
                </a:solidFill>
                <a:latin typeface="Calibri" panose="020F0502020204030204" pitchFamily="34" charset="0"/>
                <a:cs typeface="Calibri" panose="020F0502020204030204" pitchFamily="34" charset="0"/>
              </a:rPr>
              <a:t>b)</a:t>
            </a:r>
            <a:endParaRPr lang="en-US" sz="3000" i="1">
              <a:solidFill>
                <a:srgbClr val="FF0000"/>
              </a:solidFill>
              <a:latin typeface="Calibri" panose="020F0502020204030204" pitchFamily="34" charset="0"/>
              <a:cs typeface="Calibri" panose="020F0502020204030204" pitchFamily="34" charset="0"/>
            </a:endParaRPr>
          </a:p>
        </p:txBody>
      </p:sp>
      <p:grpSp>
        <p:nvGrpSpPr>
          <p:cNvPr id="9" name="Nhóm 8">
            <a:extLst>
              <a:ext uri="{FF2B5EF4-FFF2-40B4-BE49-F238E27FC236}">
                <a16:creationId xmlns:a16="http://schemas.microsoft.com/office/drawing/2014/main" xmlns="" id="{608AC4E9-902E-BB21-BF59-E09940ED7C5E}"/>
              </a:ext>
            </a:extLst>
          </p:cNvPr>
          <p:cNvGrpSpPr/>
          <p:nvPr/>
        </p:nvGrpSpPr>
        <p:grpSpPr>
          <a:xfrm>
            <a:off x="3838348" y="5243312"/>
            <a:ext cx="868720" cy="1093873"/>
            <a:chOff x="7000500" y="4334523"/>
            <a:chExt cx="868720" cy="1093873"/>
          </a:xfrm>
        </p:grpSpPr>
        <p:sp>
          <p:nvSpPr>
            <p:cNvPr id="12" name="Hộp Văn bản 11">
              <a:extLst>
                <a:ext uri="{FF2B5EF4-FFF2-40B4-BE49-F238E27FC236}">
                  <a16:creationId xmlns:a16="http://schemas.microsoft.com/office/drawing/2014/main" xmlns="" id="{1CE64606-8878-888A-B162-290226517664}"/>
                </a:ext>
              </a:extLst>
            </p:cNvPr>
            <p:cNvSpPr txBox="1"/>
            <p:nvPr/>
          </p:nvSpPr>
          <p:spPr>
            <a:xfrm flipH="1">
              <a:off x="7052322" y="4334523"/>
              <a:ext cx="765076" cy="584775"/>
            </a:xfrm>
            <a:prstGeom prst="rect">
              <a:avLst/>
            </a:prstGeom>
            <a:noFill/>
          </p:spPr>
          <p:txBody>
            <a:bodyPr wrap="square" rtlCol="0">
              <a:spAutoFit/>
            </a:bodyPr>
            <a:lstStyle/>
            <a:p>
              <a:pPr algn="ctr"/>
              <a:r>
                <a:rPr lang="en-US" sz="3200">
                  <a:solidFill>
                    <a:srgbClr val="000000"/>
                  </a:solidFill>
                  <a:latin typeface="Calibri" panose="020F0502020204030204" pitchFamily="34" charset="0"/>
                  <a:cs typeface="Calibri" panose="020F0502020204030204" pitchFamily="34" charset="0"/>
                </a:rPr>
                <a:t>1</a:t>
              </a:r>
            </a:p>
          </p:txBody>
        </p:sp>
        <p:sp>
          <p:nvSpPr>
            <p:cNvPr id="13" name="Hộp Văn bản 12">
              <a:extLst>
                <a:ext uri="{FF2B5EF4-FFF2-40B4-BE49-F238E27FC236}">
                  <a16:creationId xmlns:a16="http://schemas.microsoft.com/office/drawing/2014/main" xmlns="" id="{18168578-D3ED-4090-A94B-FC166329D331}"/>
                </a:ext>
              </a:extLst>
            </p:cNvPr>
            <p:cNvSpPr txBox="1"/>
            <p:nvPr/>
          </p:nvSpPr>
          <p:spPr>
            <a:xfrm flipH="1">
              <a:off x="7000500" y="4843621"/>
              <a:ext cx="868720" cy="584775"/>
            </a:xfrm>
            <a:prstGeom prst="rect">
              <a:avLst/>
            </a:prstGeom>
            <a:noFill/>
          </p:spPr>
          <p:txBody>
            <a:bodyPr wrap="square" rtlCol="0">
              <a:spAutoFit/>
            </a:bodyPr>
            <a:lstStyle/>
            <a:p>
              <a:pPr algn="ctr"/>
              <a:r>
                <a:rPr lang="en-US" sz="3200">
                  <a:solidFill>
                    <a:srgbClr val="000000"/>
                  </a:solidFill>
                  <a:latin typeface="Calibri" panose="020F0502020204030204" pitchFamily="34" charset="0"/>
                  <a:cs typeface="Calibri" panose="020F0502020204030204" pitchFamily="34" charset="0"/>
                </a:rPr>
                <a:t>100</a:t>
              </a:r>
            </a:p>
          </p:txBody>
        </p:sp>
        <p:cxnSp>
          <p:nvCxnSpPr>
            <p:cNvPr id="14" name="Đường nối Thẳng 13">
              <a:extLst>
                <a:ext uri="{FF2B5EF4-FFF2-40B4-BE49-F238E27FC236}">
                  <a16:creationId xmlns:a16="http://schemas.microsoft.com/office/drawing/2014/main" xmlns="" id="{8EC48E52-85B3-69E6-D926-2A74E9FA0412}"/>
                </a:ext>
              </a:extLst>
            </p:cNvPr>
            <p:cNvCxnSpPr>
              <a:cxnSpLocks/>
            </p:cNvCxnSpPr>
            <p:nvPr/>
          </p:nvCxnSpPr>
          <p:spPr>
            <a:xfrm>
              <a:off x="7131440" y="4876151"/>
              <a:ext cx="6068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Hình chữ nhật: Góc Tròn 14">
            <a:extLst>
              <a:ext uri="{FF2B5EF4-FFF2-40B4-BE49-F238E27FC236}">
                <a16:creationId xmlns:a16="http://schemas.microsoft.com/office/drawing/2014/main" xmlns="" id="{4E3A0949-AE9A-651C-76C7-52C581215E4B}"/>
              </a:ext>
            </a:extLst>
          </p:cNvPr>
          <p:cNvSpPr/>
          <p:nvPr/>
        </p:nvSpPr>
        <p:spPr>
          <a:xfrm>
            <a:off x="7519916" y="4221990"/>
            <a:ext cx="3616657" cy="1972682"/>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a:solidFill>
                  <a:schemeClr val="tx1"/>
                </a:solidFill>
                <a:latin typeface="Calibri" panose="020F0502020204030204" pitchFamily="34" charset="0"/>
                <a:cs typeface="Calibri" panose="020F0502020204030204" pitchFamily="34" charset="0"/>
              </a:rPr>
              <a:t>Số ở mỗi cột chỉ mối quan hệ giữa các đơn vị đo </a:t>
            </a:r>
            <a:r>
              <a:rPr lang="vi-VN" sz="3000" b="1">
                <a:solidFill>
                  <a:schemeClr val="tx1"/>
                </a:solidFill>
                <a:latin typeface="Calibri" panose="020F0502020204030204" pitchFamily="34" charset="0"/>
                <a:cs typeface="Calibri" panose="020F0502020204030204" pitchFamily="34" charset="0"/>
              </a:rPr>
              <a:t>diện tích</a:t>
            </a:r>
            <a:r>
              <a:rPr lang="vi-VN" sz="3000">
                <a:solidFill>
                  <a:schemeClr val="tx1"/>
                </a:solidFill>
                <a:latin typeface="Calibri" panose="020F0502020204030204" pitchFamily="34" charset="0"/>
                <a:cs typeface="Calibri" panose="020F0502020204030204" pitchFamily="34" charset="0"/>
              </a:rPr>
              <a:t>.</a:t>
            </a:r>
          </a:p>
        </p:txBody>
      </p:sp>
      <p:pic>
        <p:nvPicPr>
          <p:cNvPr id="16" name="Hình ảnh 15" descr="Ảnh có chứa văn bản, mẫu họa&#10;&#10;Mô tả được tạo tự động">
            <a:extLst>
              <a:ext uri="{FF2B5EF4-FFF2-40B4-BE49-F238E27FC236}">
                <a16:creationId xmlns:a16="http://schemas.microsoft.com/office/drawing/2014/main" xmlns="" id="{AC0AA1C4-A2E2-93E3-C92A-57737B4E014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55045" y1="75061" x2="55045" y2="75061"/>
                        <a14:foregroundMark x1="54884" y1="79992" x2="54884" y2="79992"/>
                        <a14:foregroundMark x1="53234" y1="88197" x2="53234" y2="88197"/>
                        <a14:foregroundMark x1="62419" y1="86580" x2="41915" y2="86136"/>
                        <a14:foregroundMark x1="41915" y1="86136" x2="41915" y2="86136"/>
                      </a14:backgroundRemoval>
                    </a14:imgEffect>
                  </a14:imgLayer>
                </a14:imgProps>
              </a:ext>
              <a:ext uri="{28A0092B-C50C-407E-A947-70E740481C1C}">
                <a14:useLocalDpi xmlns:a14="http://schemas.microsoft.com/office/drawing/2010/main" val="0"/>
              </a:ext>
            </a:extLst>
          </a:blip>
          <a:srcRect l="18558" r="16312"/>
          <a:stretch/>
        </p:blipFill>
        <p:spPr>
          <a:xfrm>
            <a:off x="10513249" y="4787758"/>
            <a:ext cx="1813831" cy="2227951"/>
          </a:xfrm>
          <a:prstGeom prst="rect">
            <a:avLst/>
          </a:prstGeom>
        </p:spPr>
      </p:pic>
    </p:spTree>
    <p:extLst>
      <p:ext uri="{BB962C8B-B14F-4D97-AF65-F5344CB8AC3E}">
        <p14:creationId xmlns:p14="http://schemas.microsoft.com/office/powerpoint/2010/main" val="386030583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500"/>
                                        <p:tgtEl>
                                          <p:spTgt spid="31"/>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par>
                                <p:cTn id="27" presetID="16" presetClass="entr" presetSubtype="2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1000" fill="hold"/>
                                        <p:tgtEl>
                                          <p:spTgt spid="15"/>
                                        </p:tgtEl>
                                        <p:attrNameLst>
                                          <p:attrName>ppt_w</p:attrName>
                                        </p:attrNameLst>
                                      </p:cBhvr>
                                      <p:tavLst>
                                        <p:tav tm="0">
                                          <p:val>
                                            <p:fltVal val="0"/>
                                          </p:val>
                                        </p:tav>
                                        <p:tav tm="100000">
                                          <p:val>
                                            <p:strVal val="#ppt_w"/>
                                          </p:val>
                                        </p:tav>
                                      </p:tavLst>
                                    </p:anim>
                                    <p:anim calcmode="lin" valueType="num">
                                      <p:cBhvr>
                                        <p:cTn id="35" dur="1000" fill="hold"/>
                                        <p:tgtEl>
                                          <p:spTgt spid="15"/>
                                        </p:tgtEl>
                                        <p:attrNameLst>
                                          <p:attrName>ppt_h</p:attrName>
                                        </p:attrNameLst>
                                      </p:cBhvr>
                                      <p:tavLst>
                                        <p:tav tm="0">
                                          <p:val>
                                            <p:fltVal val="0"/>
                                          </p:val>
                                        </p:tav>
                                        <p:tav tm="100000">
                                          <p:val>
                                            <p:strVal val="#ppt_h"/>
                                          </p:val>
                                        </p:tav>
                                      </p:tavLst>
                                    </p:anim>
                                    <p:anim calcmode="lin" valueType="num">
                                      <p:cBhvr>
                                        <p:cTn id="36"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5"/>
                                        </p:tgtEl>
                                        <p:attrNameLst>
                                          <p:attrName>ppt_y</p:attrName>
                                        </p:attrNameLst>
                                      </p:cBhvr>
                                      <p:tavLst>
                                        <p:tav tm="0" fmla="#ppt_y+(sin(-2*pi*(1-$))*-#ppt_x+cos(-2*pi*(1-$))*(1-#ppt_y))*(1-$)">
                                          <p:val>
                                            <p:fltVal val="0"/>
                                          </p:val>
                                        </p:tav>
                                        <p:tav tm="100000">
                                          <p:val>
                                            <p:fltVal val="1"/>
                                          </p:val>
                                        </p:tav>
                                      </p:tavLst>
                                    </p:anim>
                                  </p:childTnLst>
                                </p:cTn>
                              </p:par>
                              <p:par>
                                <p:cTn id="38" presetID="15"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fltVal val="0"/>
                                          </p:val>
                                        </p:tav>
                                        <p:tav tm="100000">
                                          <p:val>
                                            <p:strVal val="#ppt_w"/>
                                          </p:val>
                                        </p:tav>
                                      </p:tavLst>
                                    </p:anim>
                                    <p:anim calcmode="lin" valueType="num">
                                      <p:cBhvr>
                                        <p:cTn id="41" dur="1000" fill="hold"/>
                                        <p:tgtEl>
                                          <p:spTgt spid="16"/>
                                        </p:tgtEl>
                                        <p:attrNameLst>
                                          <p:attrName>ppt_h</p:attrName>
                                        </p:attrNameLst>
                                      </p:cBhvr>
                                      <p:tavLst>
                                        <p:tav tm="0">
                                          <p:val>
                                            <p:fltVal val="0"/>
                                          </p:val>
                                        </p:tav>
                                        <p:tav tm="100000">
                                          <p:val>
                                            <p:strVal val="#ppt_h"/>
                                          </p:val>
                                        </p:tav>
                                      </p:tavLst>
                                    </p:anim>
                                    <p:anim calcmode="lin" valueType="num">
                                      <p:cBhvr>
                                        <p:cTn id="42"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31"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7">
            <a:extLst>
              <a:ext uri="{FF2B5EF4-FFF2-40B4-BE49-F238E27FC236}">
                <a16:creationId xmlns:a16="http://schemas.microsoft.com/office/drawing/2014/main" xmlns="" id="{E4CE62CC-4186-CE02-52E3-1EEA93E8D18F}"/>
              </a:ext>
            </a:extLst>
          </p:cNvPr>
          <p:cNvSpPr/>
          <p:nvPr/>
        </p:nvSpPr>
        <p:spPr>
          <a:xfrm>
            <a:off x="298896" y="393895"/>
            <a:ext cx="11587062" cy="6119447"/>
          </a:xfrm>
          <a:prstGeom prst="roundRect">
            <a:avLst/>
          </a:prstGeom>
          <a:solidFill>
            <a:schemeClr val="bg1">
              <a:alpha val="86000"/>
            </a:schemeClr>
          </a:solidFill>
          <a:ln w="76200">
            <a:solidFill>
              <a:srgbClr val="99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4546A"/>
                </a:solidFill>
                <a:effectLst/>
                <a:uLnTx/>
                <a:uFillTx/>
                <a:latin typeface="Calibri" panose="020F0502020204030204"/>
                <a:ea typeface="+mn-ea"/>
                <a:cs typeface="+mn-cs"/>
              </a:rPr>
              <a:t>	</a:t>
            </a:r>
            <a:endParaRPr kumimoji="0" lang="en-US" sz="60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12" name="Hộp Văn bản 49">
            <a:extLst>
              <a:ext uri="{FF2B5EF4-FFF2-40B4-BE49-F238E27FC236}">
                <a16:creationId xmlns:a16="http://schemas.microsoft.com/office/drawing/2014/main" xmlns="" id="{909AD261-BEE7-F354-4A13-3765478D5BF6}"/>
              </a:ext>
            </a:extLst>
          </p:cNvPr>
          <p:cNvSpPr txBox="1"/>
          <p:nvPr/>
        </p:nvSpPr>
        <p:spPr>
          <a:xfrm>
            <a:off x="608173" y="1774156"/>
            <a:ext cx="1096850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w="28575">
                  <a:solidFill>
                    <a:srgbClr val="0070C0"/>
                  </a:solidFill>
                </a:ln>
                <a:solidFill>
                  <a:srgbClr val="F89E9E"/>
                </a:solidFill>
                <a:effectLst/>
                <a:uLnTx/>
                <a:uFillTx/>
                <a:latin typeface="SVN-Hole Hearted" panose="020B0A06020104020203" pitchFamily="34" charset="0"/>
                <a:ea typeface="+mn-ea"/>
                <a:cs typeface="+mn-cs"/>
              </a:rPr>
              <a:t>T</a:t>
            </a:r>
            <a:r>
              <a:rPr kumimoji="0" lang="vi-VN" sz="7200" b="0" i="0" u="none" strike="noStrike" kern="1200" cap="none" spc="0" normalizeH="0" baseline="0" noProof="0">
                <a:ln w="28575">
                  <a:solidFill>
                    <a:srgbClr val="0070C0"/>
                  </a:solidFill>
                </a:ln>
                <a:solidFill>
                  <a:srgbClr val="F89E9E"/>
                </a:solidFill>
                <a:effectLst/>
                <a:uLnTx/>
                <a:uFillTx/>
                <a:latin typeface="SVN-Hole Hearted" panose="020B0A06020104020203" pitchFamily="34" charset="0"/>
                <a:ea typeface="+mn-ea"/>
                <a:cs typeface="+mn-cs"/>
              </a:rPr>
              <a:t>h</a:t>
            </a:r>
            <a:r>
              <a:rPr lang="en-US" sz="7200">
                <a:ln w="28575">
                  <a:solidFill>
                    <a:srgbClr val="0070C0"/>
                  </a:solidFill>
                </a:ln>
                <a:solidFill>
                  <a:srgbClr val="F89E9E"/>
                </a:solidFill>
                <a:latin typeface="SVN-Hole Hearted" panose="020B0A06020104020203" pitchFamily="34" charset="0"/>
              </a:rPr>
              <a:t>ảo</a:t>
            </a:r>
            <a:r>
              <a:rPr kumimoji="0" lang="vi-VN" sz="7200" b="0" i="0" u="none" strike="noStrike" kern="1200" cap="none" spc="0" normalizeH="0" baseline="0" noProof="0">
                <a:ln w="28575">
                  <a:solidFill>
                    <a:srgbClr val="0070C0"/>
                  </a:solidFill>
                </a:ln>
                <a:solidFill>
                  <a:srgbClr val="F89E9E"/>
                </a:solidFill>
                <a:effectLst/>
                <a:uLnTx/>
                <a:uFillTx/>
                <a:latin typeface="SVN-Hole Hearted" panose="020B0A06020104020203" pitchFamily="34" charset="0"/>
                <a:ea typeface="+mn-ea"/>
                <a:cs typeface="+mn-cs"/>
              </a:rPr>
              <a:t> </a:t>
            </a:r>
            <a:r>
              <a:rPr kumimoji="0" lang="en-US" sz="7200" b="0" i="0" u="none" strike="noStrike" kern="1200" cap="none" spc="0" normalizeH="0" baseline="0" noProof="0">
                <a:ln w="28575">
                  <a:solidFill>
                    <a:srgbClr val="0070C0"/>
                  </a:solidFill>
                </a:ln>
                <a:solidFill>
                  <a:srgbClr val="F89E9E"/>
                </a:solidFill>
                <a:effectLst/>
                <a:uLnTx/>
                <a:uFillTx/>
                <a:latin typeface="SVN-Hole Hearted" panose="020B0A06020104020203" pitchFamily="34" charset="0"/>
                <a:ea typeface="+mn-ea"/>
                <a:cs typeface="+mn-cs"/>
              </a:rPr>
              <a:t>luận</a:t>
            </a:r>
            <a:r>
              <a:rPr kumimoji="0" lang="vi-VN" sz="7200" b="0" i="0" u="none" strike="noStrike" kern="1200" cap="none" spc="0" normalizeH="0" baseline="0" noProof="0">
                <a:ln w="28575">
                  <a:solidFill>
                    <a:srgbClr val="0070C0"/>
                  </a:solidFill>
                </a:ln>
                <a:solidFill>
                  <a:srgbClr val="F89E9E"/>
                </a:solidFill>
                <a:effectLst/>
                <a:uLnTx/>
                <a:uFillTx/>
                <a:latin typeface="SVN-Hole Hearted" panose="020B0A06020104020203" pitchFamily="34" charset="0"/>
                <a:ea typeface="+mn-ea"/>
                <a:cs typeface="+mn-cs"/>
              </a:rPr>
              <a:t> nh</a:t>
            </a:r>
            <a:r>
              <a:rPr lang="en-US" sz="7200">
                <a:ln w="28575">
                  <a:solidFill>
                    <a:srgbClr val="0070C0"/>
                  </a:solidFill>
                </a:ln>
                <a:solidFill>
                  <a:srgbClr val="F89E9E"/>
                </a:solidFill>
                <a:latin typeface="SVN-Hole Hearted" panose="020B0A06020104020203" pitchFamily="34" charset="0"/>
              </a:rPr>
              <a:t>óm</a:t>
            </a:r>
            <a:endParaRPr kumimoji="0" lang="en-US" sz="7200" b="0" i="0" u="none" strike="noStrike" kern="1200" cap="none" spc="0" normalizeH="0" baseline="0" noProof="0">
              <a:ln w="28575">
                <a:solidFill>
                  <a:srgbClr val="0070C0"/>
                </a:solidFill>
              </a:ln>
              <a:solidFill>
                <a:srgbClr val="F89E9E"/>
              </a:solidFill>
              <a:effectLst/>
              <a:uLnTx/>
              <a:uFillTx/>
              <a:latin typeface="SVN-Hole Hearted" panose="020B0A06020104020203" pitchFamily="34" charset="0"/>
              <a:ea typeface="+mn-ea"/>
              <a:cs typeface="+mn-cs"/>
            </a:endParaRPr>
          </a:p>
        </p:txBody>
      </p:sp>
      <p:pic>
        <p:nvPicPr>
          <p:cNvPr id="13" name="Hình ảnh 12" descr="Ảnh có chứa hình mẫu, Phim hoạt hình, minh họa, Hoạt hình&#10;&#10;Mô tả được tạo tự động">
            <a:extLst>
              <a:ext uri="{FF2B5EF4-FFF2-40B4-BE49-F238E27FC236}">
                <a16:creationId xmlns:a16="http://schemas.microsoft.com/office/drawing/2014/main" xmlns="" id="{5C459F47-FA9E-C24C-850B-FE3E20F61EA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568" y1="48674" x2="32568" y2="48674"/>
                        <a14:foregroundMark x1="35270" y1="46212" x2="34459" y2="67614"/>
                        <a14:foregroundMark x1="34459" y1="67614" x2="40405" y2="70833"/>
                        <a14:foregroundMark x1="40405" y1="70833" x2="23784" y2="57008"/>
                        <a14:foregroundMark x1="23784" y1="57008" x2="33784" y2="66288"/>
                        <a14:foregroundMark x1="33784" y1="66288" x2="39595" y2="75758"/>
                        <a14:foregroundMark x1="39595" y1="75758" x2="37703" y2="85038"/>
                        <a14:foregroundMark x1="37703" y1="85038" x2="35946" y2="75758"/>
                        <a14:foregroundMark x1="35946" y1="75758" x2="30811" y2="80682"/>
                        <a14:foregroundMark x1="30811" y1="80682" x2="30000" y2="87879"/>
                        <a14:foregroundMark x1="30000" y1="87879" x2="31892" y2="79545"/>
                        <a14:foregroundMark x1="66351" y1="22348" x2="67973" y2="55303"/>
                        <a14:foregroundMark x1="79459" y1="55303" x2="63784" y2="67803"/>
                        <a14:foregroundMark x1="69054" y1="64205" x2="70676" y2="87311"/>
                        <a14:foregroundMark x1="65405" y1="61553" x2="60811" y2="71023"/>
                        <a14:foregroundMark x1="60811" y1="71023" x2="60676" y2="73106"/>
                        <a14:foregroundMark x1="64595" y1="77652" x2="64865" y2="88636"/>
                      </a14:backgroundRemoval>
                    </a14:imgEffect>
                  </a14:imgLayer>
                </a14:imgProps>
              </a:ext>
              <a:ext uri="{28A0092B-C50C-407E-A947-70E740481C1C}">
                <a14:useLocalDpi xmlns:a14="http://schemas.microsoft.com/office/drawing/2010/main" val="0"/>
              </a:ext>
            </a:extLst>
          </a:blip>
          <a:srcRect l="50564" t="9962" r="15697" b="2945"/>
          <a:stretch/>
        </p:blipFill>
        <p:spPr>
          <a:xfrm>
            <a:off x="4092119" y="3146583"/>
            <a:ext cx="1734442" cy="3194661"/>
          </a:xfrm>
          <a:prstGeom prst="rect">
            <a:avLst/>
          </a:prstGeom>
        </p:spPr>
      </p:pic>
      <p:sp>
        <p:nvSpPr>
          <p:cNvPr id="17" name="Hộp Văn bản 16">
            <a:extLst>
              <a:ext uri="{FF2B5EF4-FFF2-40B4-BE49-F238E27FC236}">
                <a16:creationId xmlns:a16="http://schemas.microsoft.com/office/drawing/2014/main" xmlns="" id="{91A7E263-DF9D-205C-E91C-BC8F4C337353}"/>
              </a:ext>
            </a:extLst>
          </p:cNvPr>
          <p:cNvSpPr txBox="1"/>
          <p:nvPr/>
        </p:nvSpPr>
        <p:spPr>
          <a:xfrm>
            <a:off x="803919" y="1384714"/>
            <a:ext cx="10577015" cy="1331134"/>
          </a:xfrm>
          <a:prstGeom prst="rect">
            <a:avLst/>
          </a:prstGeom>
          <a:noFill/>
        </p:spPr>
        <p:txBody>
          <a:bodyPr wrap="square">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1500" b="0" i="0" u="none" strike="noStrike" kern="1200" cap="none" spc="0" normalizeH="0" baseline="0" noProof="0">
                <a:ln>
                  <a:noFill/>
                </a:ln>
                <a:solidFill>
                  <a:srgbClr val="FF0066"/>
                </a:solidFill>
                <a:effectLst/>
                <a:uLnTx/>
                <a:uFillTx/>
                <a:latin typeface="UTM Flamenco" panose="02040603050506020204" pitchFamily="18" charset="0"/>
              </a:rPr>
              <a:t>Tr</a:t>
            </a:r>
            <a:r>
              <a:rPr lang="en-US" sz="11500">
                <a:solidFill>
                  <a:srgbClr val="FF0066"/>
                </a:solidFill>
                <a:latin typeface="UTM Flamenco" panose="02040603050506020204" pitchFamily="18" charset="0"/>
              </a:rPr>
              <a:t>ò c</a:t>
            </a:r>
            <a:r>
              <a:rPr kumimoji="0" lang="en-US" sz="11500" b="0" i="0" u="none" strike="noStrike" kern="1200" cap="none" spc="0" normalizeH="0" baseline="0" noProof="0">
                <a:ln>
                  <a:noFill/>
                </a:ln>
                <a:solidFill>
                  <a:srgbClr val="FF0066"/>
                </a:solidFill>
                <a:effectLst/>
                <a:uLnTx/>
                <a:uFillTx/>
                <a:latin typeface="UTM Flamenco" panose="02040603050506020204" pitchFamily="18" charset="0"/>
              </a:rPr>
              <a:t>h</a:t>
            </a:r>
            <a:r>
              <a:rPr lang="en-US" sz="11500">
                <a:solidFill>
                  <a:srgbClr val="FF0066"/>
                </a:solidFill>
                <a:latin typeface="UTM Flamenco" panose="02040603050506020204" pitchFamily="18" charset="0"/>
              </a:rPr>
              <a:t>ơi</a:t>
            </a:r>
            <a:r>
              <a:rPr kumimoji="0" lang="en-US" sz="11500" b="0" i="0" u="none" strike="noStrike" kern="1200" cap="none" spc="0" normalizeH="0" baseline="0" noProof="0">
                <a:ln>
                  <a:noFill/>
                </a:ln>
                <a:solidFill>
                  <a:srgbClr val="FF0066"/>
                </a:solidFill>
                <a:effectLst/>
                <a:uLnTx/>
                <a:uFillTx/>
                <a:latin typeface="UTM Flamenco" panose="02040603050506020204" pitchFamily="18" charset="0"/>
              </a:rPr>
              <a:t> tiếp</a:t>
            </a:r>
            <a:r>
              <a:rPr kumimoji="0" lang="en-US" sz="11500" b="0" i="0" u="none" strike="noStrike" kern="1200" cap="none" spc="0" normalizeH="0" noProof="0">
                <a:ln>
                  <a:noFill/>
                </a:ln>
                <a:solidFill>
                  <a:srgbClr val="FF0066"/>
                </a:solidFill>
                <a:effectLst/>
                <a:uLnTx/>
                <a:uFillTx/>
                <a:latin typeface="UTM Flamenco" panose="02040603050506020204" pitchFamily="18" charset="0"/>
              </a:rPr>
              <a:t> sức</a:t>
            </a:r>
            <a:endParaRPr kumimoji="0" lang="en-US" sz="11500" b="0" i="0" u="none" strike="noStrike" kern="1200" cap="none" spc="0" normalizeH="0" baseline="0" noProof="0">
              <a:ln>
                <a:noFill/>
              </a:ln>
              <a:solidFill>
                <a:srgbClr val="FF0066"/>
              </a:solidFill>
              <a:effectLst/>
              <a:uLnTx/>
              <a:uFillTx/>
              <a:latin typeface="UTM Flamenco" panose="02040603050506020204" pitchFamily="18" charset="0"/>
            </a:endParaRPr>
          </a:p>
        </p:txBody>
      </p:sp>
      <p:pic>
        <p:nvPicPr>
          <p:cNvPr id="25" name="Hình ảnh 24" descr="Ảnh có chứa hình mẫu, Phim hoạt hình, minh họa, Hoạt hình&#10;&#10;Mô tả được tạo tự động">
            <a:extLst>
              <a:ext uri="{FF2B5EF4-FFF2-40B4-BE49-F238E27FC236}">
                <a16:creationId xmlns:a16="http://schemas.microsoft.com/office/drawing/2014/main" xmlns="" id="{2A38CE9B-5019-CBEC-D5B0-A58A01DB4ED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568" y1="48674" x2="32568" y2="48674"/>
                        <a14:foregroundMark x1="35270" y1="46212" x2="34459" y2="67614"/>
                        <a14:foregroundMark x1="34459" y1="67614" x2="40405" y2="70833"/>
                        <a14:foregroundMark x1="40405" y1="70833" x2="23784" y2="57008"/>
                        <a14:foregroundMark x1="23784" y1="57008" x2="33784" y2="66288"/>
                        <a14:foregroundMark x1="33784" y1="66288" x2="39595" y2="75758"/>
                        <a14:foregroundMark x1="39595" y1="75758" x2="37703" y2="85038"/>
                        <a14:foregroundMark x1="37703" y1="85038" x2="35946" y2="75758"/>
                        <a14:foregroundMark x1="35946" y1="75758" x2="30811" y2="80682"/>
                        <a14:foregroundMark x1="30811" y1="80682" x2="30000" y2="87879"/>
                        <a14:foregroundMark x1="30000" y1="87879" x2="31892" y2="79545"/>
                        <a14:foregroundMark x1="66351" y1="22348" x2="67973" y2="55303"/>
                        <a14:foregroundMark x1="79459" y1="55303" x2="63784" y2="67803"/>
                        <a14:foregroundMark x1="69054" y1="64205" x2="70676" y2="87311"/>
                        <a14:foregroundMark x1="65405" y1="61553" x2="60811" y2="71023"/>
                        <a14:foregroundMark x1="60811" y1="71023" x2="60676" y2="73106"/>
                        <a14:foregroundMark x1="64595" y1="77652" x2="64865" y2="88636"/>
                      </a14:backgroundRemoval>
                    </a14:imgEffect>
                  </a14:imgLayer>
                </a14:imgProps>
              </a:ext>
              <a:ext uri="{28A0092B-C50C-407E-A947-70E740481C1C}">
                <a14:useLocalDpi xmlns:a14="http://schemas.microsoft.com/office/drawing/2010/main" val="0"/>
              </a:ext>
            </a:extLst>
          </a:blip>
          <a:srcRect l="13909" t="10873" r="49146" b="2034"/>
          <a:stretch/>
        </p:blipFill>
        <p:spPr>
          <a:xfrm>
            <a:off x="5918999" y="3172711"/>
            <a:ext cx="1899222" cy="3194661"/>
          </a:xfrm>
          <a:prstGeom prst="rect">
            <a:avLst/>
          </a:prstGeom>
        </p:spPr>
      </p:pic>
    </p:spTree>
    <p:extLst>
      <p:ext uri="{BB962C8B-B14F-4D97-AF65-F5344CB8AC3E}">
        <p14:creationId xmlns:p14="http://schemas.microsoft.com/office/powerpoint/2010/main" val="37826798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7">
            <a:extLst>
              <a:ext uri="{FF2B5EF4-FFF2-40B4-BE49-F238E27FC236}">
                <a16:creationId xmlns:a16="http://schemas.microsoft.com/office/drawing/2014/main" xmlns="" id="{E4CE62CC-4186-CE02-52E3-1EEA93E8D18F}"/>
              </a:ext>
            </a:extLst>
          </p:cNvPr>
          <p:cNvSpPr/>
          <p:nvPr/>
        </p:nvSpPr>
        <p:spPr>
          <a:xfrm>
            <a:off x="298896" y="393895"/>
            <a:ext cx="11587062" cy="6119447"/>
          </a:xfrm>
          <a:prstGeom prst="roundRect">
            <a:avLst/>
          </a:prstGeom>
          <a:solidFill>
            <a:schemeClr val="bg1">
              <a:alpha val="86000"/>
            </a:schemeClr>
          </a:solidFill>
          <a:ln w="76200">
            <a:solidFill>
              <a:srgbClr val="99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4546A"/>
                </a:solidFill>
                <a:effectLst/>
                <a:uLnTx/>
                <a:uFillTx/>
                <a:latin typeface="Calibri" panose="020F0502020204030204"/>
                <a:ea typeface="+mn-ea"/>
                <a:cs typeface="+mn-cs"/>
              </a:rPr>
              <a:t>	</a:t>
            </a:r>
            <a:endParaRPr kumimoji="0" lang="en-US" sz="60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4" name="Hộp Văn bản 3">
            <a:extLst>
              <a:ext uri="{FF2B5EF4-FFF2-40B4-BE49-F238E27FC236}">
                <a16:creationId xmlns:a16="http://schemas.microsoft.com/office/drawing/2014/main" xmlns="" id="{B281B122-5F61-ED91-7954-33ADE5699F45}"/>
              </a:ext>
            </a:extLst>
          </p:cNvPr>
          <p:cNvSpPr txBox="1"/>
          <p:nvPr/>
        </p:nvSpPr>
        <p:spPr>
          <a:xfrm>
            <a:off x="2446895" y="660294"/>
            <a:ext cx="7514744" cy="674031"/>
          </a:xfrm>
          <a:prstGeom prst="rect">
            <a:avLst/>
          </a:prstGeom>
          <a:noFill/>
        </p:spPr>
        <p:txBody>
          <a:bodyPr wrap="square">
            <a:spAutoFit/>
          </a:bodyPr>
          <a:lstStyle/>
          <a:p>
            <a:pPr lvl="0" algn="ctr">
              <a:lnSpc>
                <a:spcPct val="70000"/>
              </a:lnSpc>
              <a:defRPr/>
            </a:pPr>
            <a:r>
              <a:rPr lang="en-US" sz="5400">
                <a:solidFill>
                  <a:srgbClr val="FF0066"/>
                </a:solidFill>
                <a:latin typeface="UTM Flamenco" panose="02040603050506020204" pitchFamily="18" charset="0"/>
              </a:rPr>
              <a:t>Nhắc lại</a:t>
            </a:r>
            <a:endParaRPr kumimoji="0" lang="en-US" sz="5400" b="0" i="0" u="none" strike="noStrike" kern="1200" cap="none" spc="0" normalizeH="0" baseline="0" noProof="0">
              <a:ln>
                <a:noFill/>
              </a:ln>
              <a:solidFill>
                <a:srgbClr val="FF0066"/>
              </a:solidFill>
              <a:effectLst/>
              <a:uLnTx/>
              <a:uFillTx/>
              <a:latin typeface="UTM Flamenco" panose="02040603050506020204" pitchFamily="18" charset="0"/>
            </a:endParaRPr>
          </a:p>
        </p:txBody>
      </p:sp>
      <p:pic>
        <p:nvPicPr>
          <p:cNvPr id="5" name="Picture 17">
            <a:extLst>
              <a:ext uri="{FF2B5EF4-FFF2-40B4-BE49-F238E27FC236}">
                <a16:creationId xmlns:a16="http://schemas.microsoft.com/office/drawing/2014/main" xmlns="" id="{C6AD4088-9CF0-3B6B-8C52-C0D4A37933DC}"/>
              </a:ext>
            </a:extLst>
          </p:cNvPr>
          <p:cNvPicPr>
            <a:picLocks noChangeAspect="1"/>
          </p:cNvPicPr>
          <p:nvPr/>
        </p:nvPicPr>
        <p:blipFill>
          <a:blip r:embed="rId2"/>
          <a:srcRect/>
          <a:stretch>
            <a:fillRect/>
          </a:stretch>
        </p:blipFill>
        <p:spPr>
          <a:xfrm>
            <a:off x="996018" y="1295743"/>
            <a:ext cx="521940" cy="501715"/>
          </a:xfrm>
          <a:prstGeom prst="rect">
            <a:avLst/>
          </a:prstGeom>
        </p:spPr>
      </p:pic>
      <p:sp>
        <p:nvSpPr>
          <p:cNvPr id="6" name="Hộp Văn bản 5">
            <a:extLst>
              <a:ext uri="{FF2B5EF4-FFF2-40B4-BE49-F238E27FC236}">
                <a16:creationId xmlns:a16="http://schemas.microsoft.com/office/drawing/2014/main" xmlns="" id="{098493C6-75E9-A48F-069B-B839DE780713}"/>
              </a:ext>
            </a:extLst>
          </p:cNvPr>
          <p:cNvSpPr txBox="1"/>
          <p:nvPr/>
        </p:nvSpPr>
        <p:spPr>
          <a:xfrm>
            <a:off x="1538610" y="1285427"/>
            <a:ext cx="8726231" cy="553998"/>
          </a:xfrm>
          <a:prstGeom prst="rect">
            <a:avLst/>
          </a:prstGeom>
          <a:noFill/>
        </p:spPr>
        <p:txBody>
          <a:bodyPr wrap="square">
            <a:spAutoFit/>
          </a:bodyPr>
          <a:lstStyle/>
          <a:p>
            <a:r>
              <a:rPr lang="vi-VN" sz="3000" b="1">
                <a:latin typeface="Calibri" panose="020F0502020204030204" pitchFamily="34" charset="0"/>
                <a:cs typeface="Calibri" panose="020F0502020204030204" pitchFamily="34" charset="0"/>
              </a:rPr>
              <a:t>Mối quan hệ giữa các đơn vị</a:t>
            </a:r>
            <a:r>
              <a:rPr lang="en-US" sz="3000" b="1">
                <a:latin typeface="Calibri" panose="020F0502020204030204" pitchFamily="34" charset="0"/>
                <a:cs typeface="Calibri" panose="020F0502020204030204" pitchFamily="34" charset="0"/>
              </a:rPr>
              <a:t>:</a:t>
            </a:r>
            <a:endParaRPr lang="en-US" sz="3000">
              <a:latin typeface="Calibri" panose="020F0502020204030204" pitchFamily="34" charset="0"/>
              <a:cs typeface="Calibri" panose="020F0502020204030204" pitchFamily="34" charset="0"/>
            </a:endParaRPr>
          </a:p>
        </p:txBody>
      </p:sp>
      <p:sp>
        <p:nvSpPr>
          <p:cNvPr id="10" name="Hộp Văn bản 9">
            <a:extLst>
              <a:ext uri="{FF2B5EF4-FFF2-40B4-BE49-F238E27FC236}">
                <a16:creationId xmlns:a16="http://schemas.microsoft.com/office/drawing/2014/main" xmlns="" id="{5928AEF3-E694-C822-D215-E95456F87FC3}"/>
              </a:ext>
            </a:extLst>
          </p:cNvPr>
          <p:cNvSpPr txBox="1"/>
          <p:nvPr/>
        </p:nvSpPr>
        <p:spPr>
          <a:xfrm>
            <a:off x="1517958" y="1867585"/>
            <a:ext cx="9850622" cy="1015663"/>
          </a:xfrm>
          <a:prstGeom prst="rect">
            <a:avLst/>
          </a:prstGeom>
          <a:noFill/>
        </p:spPr>
        <p:txBody>
          <a:bodyPr wrap="square">
            <a:spAutoFit/>
          </a:bodyPr>
          <a:lstStyle/>
          <a:p>
            <a:pPr algn="just"/>
            <a:r>
              <a:rPr lang="vi-VN" sz="3000">
                <a:latin typeface="Calibri" panose="020F0502020204030204" pitchFamily="34" charset="0"/>
                <a:cs typeface="Calibri" panose="020F0502020204030204" pitchFamily="34" charset="0"/>
              </a:rPr>
              <a:t>• Hai đơn vị đo độ dài liền nhau, đơn vị lớn hơn gấp 10 lần đơn vị bé hơn.</a:t>
            </a:r>
          </a:p>
        </p:txBody>
      </p:sp>
      <p:sp>
        <p:nvSpPr>
          <p:cNvPr id="16" name="Hộp Văn bản 15">
            <a:extLst>
              <a:ext uri="{FF2B5EF4-FFF2-40B4-BE49-F238E27FC236}">
                <a16:creationId xmlns:a16="http://schemas.microsoft.com/office/drawing/2014/main" xmlns="" id="{DF91EE37-5D95-CA0B-D77A-949DD5A081BE}"/>
              </a:ext>
            </a:extLst>
          </p:cNvPr>
          <p:cNvSpPr txBox="1"/>
          <p:nvPr/>
        </p:nvSpPr>
        <p:spPr>
          <a:xfrm>
            <a:off x="1673510" y="4222043"/>
            <a:ext cx="1651379" cy="707886"/>
          </a:xfrm>
          <a:prstGeom prst="rect">
            <a:avLst/>
          </a:prstGeom>
          <a:noFill/>
        </p:spPr>
        <p:txBody>
          <a:bodyPr wrap="square" rtlCol="0">
            <a:spAutoFit/>
          </a:bodyPr>
          <a:lstStyle/>
          <a:p>
            <a:pPr algn="ctr"/>
            <a:r>
              <a:rPr lang="en-US" sz="4000" b="1">
                <a:solidFill>
                  <a:srgbClr val="FF0066"/>
                </a:solidFill>
              </a:rPr>
              <a:t>m</a:t>
            </a:r>
          </a:p>
        </p:txBody>
      </p:sp>
      <p:sp>
        <p:nvSpPr>
          <p:cNvPr id="18" name="Hộp Văn bản 17">
            <a:extLst>
              <a:ext uri="{FF2B5EF4-FFF2-40B4-BE49-F238E27FC236}">
                <a16:creationId xmlns:a16="http://schemas.microsoft.com/office/drawing/2014/main" xmlns="" id="{D01182E6-88D1-4924-C0F0-63BA0C16CCB6}"/>
              </a:ext>
            </a:extLst>
          </p:cNvPr>
          <p:cNvSpPr txBox="1"/>
          <p:nvPr/>
        </p:nvSpPr>
        <p:spPr>
          <a:xfrm>
            <a:off x="3518233" y="4222043"/>
            <a:ext cx="1651379" cy="707886"/>
          </a:xfrm>
          <a:prstGeom prst="rect">
            <a:avLst/>
          </a:prstGeom>
          <a:noFill/>
        </p:spPr>
        <p:txBody>
          <a:bodyPr wrap="square" rtlCol="0">
            <a:spAutoFit/>
          </a:bodyPr>
          <a:lstStyle/>
          <a:p>
            <a:pPr algn="ctr"/>
            <a:r>
              <a:rPr lang="en-US" sz="4000" b="1">
                <a:solidFill>
                  <a:srgbClr val="FF0066"/>
                </a:solidFill>
              </a:rPr>
              <a:t>dm</a:t>
            </a:r>
          </a:p>
        </p:txBody>
      </p:sp>
      <p:sp>
        <p:nvSpPr>
          <p:cNvPr id="19" name="Hộp Văn bản 18">
            <a:extLst>
              <a:ext uri="{FF2B5EF4-FFF2-40B4-BE49-F238E27FC236}">
                <a16:creationId xmlns:a16="http://schemas.microsoft.com/office/drawing/2014/main" xmlns="" id="{2E18447E-40D5-8FB0-157C-9B34D8732354}"/>
              </a:ext>
            </a:extLst>
          </p:cNvPr>
          <p:cNvSpPr txBox="1"/>
          <p:nvPr/>
        </p:nvSpPr>
        <p:spPr>
          <a:xfrm>
            <a:off x="5362956" y="4222043"/>
            <a:ext cx="1651379" cy="707886"/>
          </a:xfrm>
          <a:prstGeom prst="rect">
            <a:avLst/>
          </a:prstGeom>
          <a:noFill/>
        </p:spPr>
        <p:txBody>
          <a:bodyPr wrap="square" rtlCol="0">
            <a:spAutoFit/>
          </a:bodyPr>
          <a:lstStyle/>
          <a:p>
            <a:pPr algn="ctr"/>
            <a:r>
              <a:rPr lang="en-US" sz="4000" b="1">
                <a:solidFill>
                  <a:srgbClr val="FF0066"/>
                </a:solidFill>
              </a:rPr>
              <a:t>cm</a:t>
            </a:r>
          </a:p>
        </p:txBody>
      </p:sp>
      <p:sp>
        <p:nvSpPr>
          <p:cNvPr id="20" name="Hộp Văn bản 19">
            <a:extLst>
              <a:ext uri="{FF2B5EF4-FFF2-40B4-BE49-F238E27FC236}">
                <a16:creationId xmlns:a16="http://schemas.microsoft.com/office/drawing/2014/main" xmlns="" id="{6B33F404-9ABB-5D85-B065-1BB53DB9C168}"/>
              </a:ext>
            </a:extLst>
          </p:cNvPr>
          <p:cNvSpPr txBox="1"/>
          <p:nvPr/>
        </p:nvSpPr>
        <p:spPr>
          <a:xfrm>
            <a:off x="7207679" y="4222043"/>
            <a:ext cx="1651379" cy="707886"/>
          </a:xfrm>
          <a:prstGeom prst="rect">
            <a:avLst/>
          </a:prstGeom>
          <a:noFill/>
        </p:spPr>
        <p:txBody>
          <a:bodyPr wrap="square" rtlCol="0">
            <a:spAutoFit/>
          </a:bodyPr>
          <a:lstStyle/>
          <a:p>
            <a:pPr algn="ctr"/>
            <a:r>
              <a:rPr lang="en-US" sz="4000" b="1">
                <a:solidFill>
                  <a:srgbClr val="FF0066"/>
                </a:solidFill>
              </a:rPr>
              <a:t>mm</a:t>
            </a:r>
          </a:p>
        </p:txBody>
      </p:sp>
      <p:pic>
        <p:nvPicPr>
          <p:cNvPr id="22" name="Hình ảnh 21" descr="Ảnh có chứa màu đen, bóng tối&#10;&#10;Mô tả được tạo tự động">
            <a:extLst>
              <a:ext uri="{FF2B5EF4-FFF2-40B4-BE49-F238E27FC236}">
                <a16:creationId xmlns:a16="http://schemas.microsoft.com/office/drawing/2014/main" xmlns="" id="{9DFB0755-DD0F-D3FB-6ADE-C27ECA7AA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14790" flipH="1">
            <a:off x="2628996" y="3370253"/>
            <a:ext cx="1546284" cy="1546284"/>
          </a:xfrm>
          <a:prstGeom prst="rect">
            <a:avLst/>
          </a:prstGeom>
        </p:spPr>
      </p:pic>
      <p:pic>
        <p:nvPicPr>
          <p:cNvPr id="23" name="Hình ảnh 22" descr="Ảnh có chứa màu đen, bóng tối&#10;&#10;Mô tả được tạo tự động">
            <a:extLst>
              <a:ext uri="{FF2B5EF4-FFF2-40B4-BE49-F238E27FC236}">
                <a16:creationId xmlns:a16="http://schemas.microsoft.com/office/drawing/2014/main" xmlns="" id="{1D0B61D2-CD08-D9C8-A5C4-DC6B1DFEBB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14790" flipH="1">
            <a:off x="4576750" y="3401752"/>
            <a:ext cx="1546284" cy="1546284"/>
          </a:xfrm>
          <a:prstGeom prst="rect">
            <a:avLst/>
          </a:prstGeom>
        </p:spPr>
      </p:pic>
      <p:pic>
        <p:nvPicPr>
          <p:cNvPr id="24" name="Hình ảnh 23" descr="Ảnh có chứa màu đen, bóng tối&#10;&#10;Mô tả được tạo tự động">
            <a:extLst>
              <a:ext uri="{FF2B5EF4-FFF2-40B4-BE49-F238E27FC236}">
                <a16:creationId xmlns:a16="http://schemas.microsoft.com/office/drawing/2014/main" xmlns="" id="{D6621730-452B-5948-D912-1CDBA34E6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14790" flipH="1">
            <a:off x="6524504" y="3433251"/>
            <a:ext cx="1546284" cy="1546284"/>
          </a:xfrm>
          <a:prstGeom prst="rect">
            <a:avLst/>
          </a:prstGeom>
        </p:spPr>
      </p:pic>
      <p:pic>
        <p:nvPicPr>
          <p:cNvPr id="26" name="Hình ảnh 25" descr="Ảnh có chứa màu đen, bóng tối&#10;&#10;Mô tả được tạo tự động">
            <a:extLst>
              <a:ext uri="{FF2B5EF4-FFF2-40B4-BE49-F238E27FC236}">
                <a16:creationId xmlns:a16="http://schemas.microsoft.com/office/drawing/2014/main" xmlns="" id="{B13CCB20-3EC9-E2DD-6141-439ADA558D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14790" flipV="1">
            <a:off x="2628995" y="4299687"/>
            <a:ext cx="1546284" cy="1546284"/>
          </a:xfrm>
          <a:prstGeom prst="rect">
            <a:avLst/>
          </a:prstGeom>
        </p:spPr>
      </p:pic>
      <p:pic>
        <p:nvPicPr>
          <p:cNvPr id="27" name="Hình ảnh 26" descr="Ảnh có chứa màu đen, bóng tối&#10;&#10;Mô tả được tạo tự động">
            <a:extLst>
              <a:ext uri="{FF2B5EF4-FFF2-40B4-BE49-F238E27FC236}">
                <a16:creationId xmlns:a16="http://schemas.microsoft.com/office/drawing/2014/main" xmlns="" id="{8F027710-369A-3FA3-AC01-06D6EA5A9A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14790" flipV="1">
            <a:off x="4576749" y="4331186"/>
            <a:ext cx="1546284" cy="1546284"/>
          </a:xfrm>
          <a:prstGeom prst="rect">
            <a:avLst/>
          </a:prstGeom>
        </p:spPr>
      </p:pic>
      <p:pic>
        <p:nvPicPr>
          <p:cNvPr id="28" name="Hình ảnh 27" descr="Ảnh có chứa màu đen, bóng tối&#10;&#10;Mô tả được tạo tự động">
            <a:extLst>
              <a:ext uri="{FF2B5EF4-FFF2-40B4-BE49-F238E27FC236}">
                <a16:creationId xmlns:a16="http://schemas.microsoft.com/office/drawing/2014/main" xmlns="" id="{0A5D92B9-456F-6953-0032-00BFE1A363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14790" flipV="1">
            <a:off x="6524503" y="4362685"/>
            <a:ext cx="1546284" cy="1546284"/>
          </a:xfrm>
          <a:prstGeom prst="rect">
            <a:avLst/>
          </a:prstGeom>
        </p:spPr>
      </p:pic>
      <p:sp>
        <p:nvSpPr>
          <p:cNvPr id="29" name="Hộp Văn bản 28">
            <a:extLst>
              <a:ext uri="{FF2B5EF4-FFF2-40B4-BE49-F238E27FC236}">
                <a16:creationId xmlns:a16="http://schemas.microsoft.com/office/drawing/2014/main" xmlns="" id="{A67E0043-D6DA-BE88-3C46-C1272B364B37}"/>
              </a:ext>
            </a:extLst>
          </p:cNvPr>
          <p:cNvSpPr txBox="1"/>
          <p:nvPr/>
        </p:nvSpPr>
        <p:spPr>
          <a:xfrm>
            <a:off x="2547762" y="2775349"/>
            <a:ext cx="1651379" cy="707886"/>
          </a:xfrm>
          <a:prstGeom prst="rect">
            <a:avLst/>
          </a:prstGeom>
          <a:noFill/>
        </p:spPr>
        <p:txBody>
          <a:bodyPr wrap="square" rtlCol="0">
            <a:spAutoFit/>
          </a:bodyPr>
          <a:lstStyle/>
          <a:p>
            <a:pPr algn="ctr"/>
            <a:r>
              <a:rPr lang="en-US" sz="4000" b="1">
                <a:solidFill>
                  <a:srgbClr val="FF0066"/>
                </a:solidFill>
              </a:rPr>
              <a:t>x 10</a:t>
            </a:r>
          </a:p>
        </p:txBody>
      </p:sp>
      <p:sp>
        <p:nvSpPr>
          <p:cNvPr id="30" name="Hộp Văn bản 29">
            <a:extLst>
              <a:ext uri="{FF2B5EF4-FFF2-40B4-BE49-F238E27FC236}">
                <a16:creationId xmlns:a16="http://schemas.microsoft.com/office/drawing/2014/main" xmlns="" id="{37FC5A9F-9470-8D8B-8BA9-EE4042DD8FBD}"/>
              </a:ext>
            </a:extLst>
          </p:cNvPr>
          <p:cNvSpPr txBox="1"/>
          <p:nvPr/>
        </p:nvSpPr>
        <p:spPr>
          <a:xfrm>
            <a:off x="4532837" y="2766136"/>
            <a:ext cx="1651379" cy="707886"/>
          </a:xfrm>
          <a:prstGeom prst="rect">
            <a:avLst/>
          </a:prstGeom>
          <a:noFill/>
        </p:spPr>
        <p:txBody>
          <a:bodyPr wrap="square" rtlCol="0">
            <a:spAutoFit/>
          </a:bodyPr>
          <a:lstStyle/>
          <a:p>
            <a:pPr algn="ctr"/>
            <a:r>
              <a:rPr lang="en-US" sz="4000" b="1">
                <a:solidFill>
                  <a:srgbClr val="FF0066"/>
                </a:solidFill>
              </a:rPr>
              <a:t>x 10</a:t>
            </a:r>
          </a:p>
        </p:txBody>
      </p:sp>
      <p:sp>
        <p:nvSpPr>
          <p:cNvPr id="31" name="Hộp Văn bản 30">
            <a:extLst>
              <a:ext uri="{FF2B5EF4-FFF2-40B4-BE49-F238E27FC236}">
                <a16:creationId xmlns:a16="http://schemas.microsoft.com/office/drawing/2014/main" xmlns="" id="{8FA7EEAA-C514-0CE2-4624-BE99E503B7FC}"/>
              </a:ext>
            </a:extLst>
          </p:cNvPr>
          <p:cNvSpPr txBox="1"/>
          <p:nvPr/>
        </p:nvSpPr>
        <p:spPr>
          <a:xfrm>
            <a:off x="6517912" y="2756923"/>
            <a:ext cx="1651379" cy="707886"/>
          </a:xfrm>
          <a:prstGeom prst="rect">
            <a:avLst/>
          </a:prstGeom>
          <a:noFill/>
        </p:spPr>
        <p:txBody>
          <a:bodyPr wrap="square" rtlCol="0">
            <a:spAutoFit/>
          </a:bodyPr>
          <a:lstStyle/>
          <a:p>
            <a:pPr algn="ctr"/>
            <a:r>
              <a:rPr lang="en-US" sz="4000" b="1">
                <a:solidFill>
                  <a:srgbClr val="FF0066"/>
                </a:solidFill>
              </a:rPr>
              <a:t>x 10</a:t>
            </a:r>
          </a:p>
        </p:txBody>
      </p:sp>
      <p:sp>
        <p:nvSpPr>
          <p:cNvPr id="32" name="Hộp Văn bản 31">
            <a:extLst>
              <a:ext uri="{FF2B5EF4-FFF2-40B4-BE49-F238E27FC236}">
                <a16:creationId xmlns:a16="http://schemas.microsoft.com/office/drawing/2014/main" xmlns="" id="{3EF903BE-3A60-385E-61EB-ADBE9B2D9949}"/>
              </a:ext>
            </a:extLst>
          </p:cNvPr>
          <p:cNvSpPr txBox="1"/>
          <p:nvPr/>
        </p:nvSpPr>
        <p:spPr>
          <a:xfrm>
            <a:off x="2547762" y="5741443"/>
            <a:ext cx="1651379" cy="707886"/>
          </a:xfrm>
          <a:prstGeom prst="rect">
            <a:avLst/>
          </a:prstGeom>
          <a:noFill/>
        </p:spPr>
        <p:txBody>
          <a:bodyPr wrap="square" rtlCol="0">
            <a:spAutoFit/>
          </a:bodyPr>
          <a:lstStyle/>
          <a:p>
            <a:pPr algn="ctr"/>
            <a:r>
              <a:rPr lang="en-US" sz="4000" b="1">
                <a:solidFill>
                  <a:srgbClr val="FF0066"/>
                </a:solidFill>
              </a:rPr>
              <a:t>: 10</a:t>
            </a:r>
          </a:p>
        </p:txBody>
      </p:sp>
      <p:sp>
        <p:nvSpPr>
          <p:cNvPr id="33" name="Hộp Văn bản 32">
            <a:extLst>
              <a:ext uri="{FF2B5EF4-FFF2-40B4-BE49-F238E27FC236}">
                <a16:creationId xmlns:a16="http://schemas.microsoft.com/office/drawing/2014/main" xmlns="" id="{95560351-565C-FE0B-86D5-1B1E77271E55}"/>
              </a:ext>
            </a:extLst>
          </p:cNvPr>
          <p:cNvSpPr txBox="1"/>
          <p:nvPr/>
        </p:nvSpPr>
        <p:spPr>
          <a:xfrm>
            <a:off x="4532837" y="5732230"/>
            <a:ext cx="1651379" cy="707886"/>
          </a:xfrm>
          <a:prstGeom prst="rect">
            <a:avLst/>
          </a:prstGeom>
          <a:noFill/>
        </p:spPr>
        <p:txBody>
          <a:bodyPr wrap="square" rtlCol="0">
            <a:spAutoFit/>
          </a:bodyPr>
          <a:lstStyle/>
          <a:p>
            <a:pPr algn="ctr"/>
            <a:r>
              <a:rPr lang="en-US" sz="4000" b="1">
                <a:solidFill>
                  <a:srgbClr val="FF0066"/>
                </a:solidFill>
              </a:rPr>
              <a:t>: 10</a:t>
            </a:r>
          </a:p>
        </p:txBody>
      </p:sp>
      <p:sp>
        <p:nvSpPr>
          <p:cNvPr id="34" name="Hộp Văn bản 33">
            <a:extLst>
              <a:ext uri="{FF2B5EF4-FFF2-40B4-BE49-F238E27FC236}">
                <a16:creationId xmlns:a16="http://schemas.microsoft.com/office/drawing/2014/main" xmlns="" id="{CFA6C88B-474B-C77D-B686-D4517C7E7C5B}"/>
              </a:ext>
            </a:extLst>
          </p:cNvPr>
          <p:cNvSpPr txBox="1"/>
          <p:nvPr/>
        </p:nvSpPr>
        <p:spPr>
          <a:xfrm>
            <a:off x="6517912" y="5723017"/>
            <a:ext cx="1651379" cy="707886"/>
          </a:xfrm>
          <a:prstGeom prst="rect">
            <a:avLst/>
          </a:prstGeom>
          <a:noFill/>
        </p:spPr>
        <p:txBody>
          <a:bodyPr wrap="square" rtlCol="0">
            <a:spAutoFit/>
          </a:bodyPr>
          <a:lstStyle/>
          <a:p>
            <a:pPr algn="ctr"/>
            <a:r>
              <a:rPr lang="en-US" sz="4000" b="1">
                <a:solidFill>
                  <a:srgbClr val="FF0066"/>
                </a:solidFill>
              </a:rPr>
              <a:t>: 10</a:t>
            </a:r>
          </a:p>
        </p:txBody>
      </p:sp>
    </p:spTree>
    <p:extLst>
      <p:ext uri="{BB962C8B-B14F-4D97-AF65-F5344CB8AC3E}">
        <p14:creationId xmlns:p14="http://schemas.microsoft.com/office/powerpoint/2010/main" val="38766474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par>
                          <p:cTn id="35" fill="hold">
                            <p:stCondLst>
                              <p:cond delay="500"/>
                            </p:stCondLst>
                            <p:childTnLst>
                              <p:par>
                                <p:cTn id="36" presetID="16" presetClass="entr" presetSubtype="21"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arn(inVertical)">
                                      <p:cBhvr>
                                        <p:cTn id="41" dur="500"/>
                                        <p:tgtEl>
                                          <p:spTgt spid="29"/>
                                        </p:tgtEl>
                                      </p:cBhvr>
                                    </p:animEffect>
                                  </p:childTnLst>
                                </p:cTn>
                              </p:par>
                            </p:childTnLst>
                          </p:cTn>
                        </p:par>
                        <p:par>
                          <p:cTn id="42" fill="hold">
                            <p:stCondLst>
                              <p:cond delay="1000"/>
                            </p:stCondLst>
                            <p:childTnLst>
                              <p:par>
                                <p:cTn id="43" presetID="16" presetClass="entr" presetSubtype="21"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inVertical)">
                                      <p:cBhvr>
                                        <p:cTn id="48" dur="500"/>
                                        <p:tgtEl>
                                          <p:spTgt spid="30"/>
                                        </p:tgtEl>
                                      </p:cBhvr>
                                    </p:animEffect>
                                  </p:childTnLst>
                                </p:cTn>
                              </p:par>
                            </p:childTnLst>
                          </p:cTn>
                        </p:par>
                        <p:par>
                          <p:cTn id="49" fill="hold">
                            <p:stCondLst>
                              <p:cond delay="1500"/>
                            </p:stCondLst>
                            <p:childTnLst>
                              <p:par>
                                <p:cTn id="50" presetID="16" presetClass="entr" presetSubtype="21"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barn(inVertical)">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barn(inVertical)">
                                      <p:cBhvr>
                                        <p:cTn id="63" dur="500"/>
                                        <p:tgtEl>
                                          <p:spTgt spid="34"/>
                                        </p:tgtEl>
                                      </p:cBhvr>
                                    </p:animEffect>
                                  </p:childTnLst>
                                </p:cTn>
                              </p:par>
                            </p:childTnLst>
                          </p:cTn>
                        </p:par>
                        <p:par>
                          <p:cTn id="64" fill="hold">
                            <p:stCondLst>
                              <p:cond delay="500"/>
                            </p:stCondLst>
                            <p:childTnLst>
                              <p:par>
                                <p:cTn id="65" presetID="16" presetClass="entr" presetSubtype="21"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arn(inVertical)">
                                      <p:cBhvr>
                                        <p:cTn id="67" dur="500"/>
                                        <p:tgtEl>
                                          <p:spTgt spid="27"/>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barn(inVertical)">
                                      <p:cBhvr>
                                        <p:cTn id="70" dur="500"/>
                                        <p:tgtEl>
                                          <p:spTgt spid="33"/>
                                        </p:tgtEl>
                                      </p:cBhvr>
                                    </p:animEffect>
                                  </p:childTnLst>
                                </p:cTn>
                              </p:par>
                            </p:childTnLst>
                          </p:cTn>
                        </p:par>
                        <p:par>
                          <p:cTn id="71" fill="hold">
                            <p:stCondLst>
                              <p:cond delay="1000"/>
                            </p:stCondLst>
                            <p:childTnLst>
                              <p:par>
                                <p:cTn id="72" presetID="16" presetClass="entr" presetSubtype="21" fill="hold"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arn(inVertical)">
                                      <p:cBhvr>
                                        <p:cTn id="74" dur="500"/>
                                        <p:tgtEl>
                                          <p:spTgt spid="26"/>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barn(inVertical)">
                                      <p:cBhvr>
                                        <p:cTn id="7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6" grpId="0"/>
      <p:bldP spid="18" grpId="0"/>
      <p:bldP spid="19" grpId="0"/>
      <p:bldP spid="20" grpId="0"/>
      <p:bldP spid="29" grpId="0"/>
      <p:bldP spid="30"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7">
            <a:extLst>
              <a:ext uri="{FF2B5EF4-FFF2-40B4-BE49-F238E27FC236}">
                <a16:creationId xmlns:a16="http://schemas.microsoft.com/office/drawing/2014/main" xmlns="" id="{E4CE62CC-4186-CE02-52E3-1EEA93E8D18F}"/>
              </a:ext>
            </a:extLst>
          </p:cNvPr>
          <p:cNvSpPr/>
          <p:nvPr/>
        </p:nvSpPr>
        <p:spPr>
          <a:xfrm>
            <a:off x="298896" y="393895"/>
            <a:ext cx="11587062" cy="6119447"/>
          </a:xfrm>
          <a:prstGeom prst="roundRect">
            <a:avLst/>
          </a:prstGeom>
          <a:solidFill>
            <a:schemeClr val="bg1">
              <a:alpha val="86000"/>
            </a:schemeClr>
          </a:solidFill>
          <a:ln w="76200">
            <a:solidFill>
              <a:srgbClr val="99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4546A"/>
                </a:solidFill>
                <a:effectLst/>
                <a:uLnTx/>
                <a:uFillTx/>
                <a:latin typeface="Calibri" panose="020F0502020204030204"/>
                <a:ea typeface="+mn-ea"/>
                <a:cs typeface="+mn-cs"/>
              </a:rPr>
              <a:t>	</a:t>
            </a:r>
            <a:endParaRPr kumimoji="0" lang="en-US" sz="60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grpSp>
        <p:nvGrpSpPr>
          <p:cNvPr id="2" name="Nhóm 14">
            <a:extLst>
              <a:ext uri="{FF2B5EF4-FFF2-40B4-BE49-F238E27FC236}">
                <a16:creationId xmlns:a16="http://schemas.microsoft.com/office/drawing/2014/main" xmlns="" id="{0D4EF466-6A63-36B8-6E1F-D6F23D5DC525}"/>
              </a:ext>
            </a:extLst>
          </p:cNvPr>
          <p:cNvGrpSpPr/>
          <p:nvPr/>
        </p:nvGrpSpPr>
        <p:grpSpPr>
          <a:xfrm>
            <a:off x="1042217" y="649680"/>
            <a:ext cx="10373192" cy="784830"/>
            <a:chOff x="678426" y="514924"/>
            <a:chExt cx="10373192" cy="784830"/>
          </a:xfrm>
        </p:grpSpPr>
        <p:grpSp>
          <p:nvGrpSpPr>
            <p:cNvPr id="3" name="Nhóm 15">
              <a:extLst>
                <a:ext uri="{FF2B5EF4-FFF2-40B4-BE49-F238E27FC236}">
                  <a16:creationId xmlns:a16="http://schemas.microsoft.com/office/drawing/2014/main" xmlns="" id="{B06A97F3-3066-13EB-A901-1C1DC994B952}"/>
                </a:ext>
              </a:extLst>
            </p:cNvPr>
            <p:cNvGrpSpPr/>
            <p:nvPr/>
          </p:nvGrpSpPr>
          <p:grpSpPr>
            <a:xfrm>
              <a:off x="678426" y="514924"/>
              <a:ext cx="793415" cy="784830"/>
              <a:chOff x="678426" y="514924"/>
              <a:chExt cx="793415" cy="784830"/>
            </a:xfrm>
          </p:grpSpPr>
          <p:sp>
            <p:nvSpPr>
              <p:cNvPr id="5" name="Oval 22">
                <a:extLst>
                  <a:ext uri="{FF2B5EF4-FFF2-40B4-BE49-F238E27FC236}">
                    <a16:creationId xmlns:a16="http://schemas.microsoft.com/office/drawing/2014/main" xmlns="" id="{86E35536-49EB-7921-CBB1-5E78C764E0AF}"/>
                  </a:ext>
                </a:extLst>
              </p:cNvPr>
              <p:cNvSpPr/>
              <p:nvPr/>
            </p:nvSpPr>
            <p:spPr>
              <a:xfrm>
                <a:off x="678426" y="556818"/>
                <a:ext cx="793415" cy="742935"/>
              </a:xfrm>
              <a:prstGeom prst="ellipse">
                <a:avLst/>
              </a:prstGeom>
              <a:solidFill>
                <a:srgbClr val="FF5050"/>
              </a:solidFill>
              <a:ln w="12700" cap="flat" cmpd="sng" algn="ctr">
                <a:no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TextBox 23">
                <a:extLst>
                  <a:ext uri="{FF2B5EF4-FFF2-40B4-BE49-F238E27FC236}">
                    <a16:creationId xmlns:a16="http://schemas.microsoft.com/office/drawing/2014/main" xmlns="" id="{75E5A187-8EBF-A56B-1A11-1712723F5EB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0" cap="none" spc="0" normalizeH="0" baseline="0" noProof="0">
                    <a:ln>
                      <a:noFill/>
                    </a:ln>
                    <a:solidFill>
                      <a:prstClr val="white"/>
                    </a:solidFill>
                    <a:effectLst/>
                    <a:uLnTx/>
                    <a:uFillTx/>
                    <a:latin typeface="iCiel Pony" panose="02000000000000000000" pitchFamily="2" charset="0"/>
                    <a:ea typeface="+mn-ea"/>
                    <a:cs typeface="+mn-cs"/>
                  </a:rPr>
                  <a:t>4</a:t>
                </a:r>
                <a:endParaRPr kumimoji="0" lang="vi-VN" sz="4500" b="0" i="0" u="none" strike="noStrike" kern="0" cap="none" spc="0" normalizeH="0" baseline="0" noProof="0" dirty="0">
                  <a:ln>
                    <a:noFill/>
                  </a:ln>
                  <a:solidFill>
                    <a:prstClr val="white"/>
                  </a:solidFill>
                  <a:effectLst/>
                  <a:uLnTx/>
                  <a:uFillTx/>
                  <a:latin typeface="iCiel Pony" panose="02000000000000000000" pitchFamily="2" charset="0"/>
                  <a:ea typeface="+mn-ea"/>
                  <a:cs typeface="+mn-cs"/>
                </a:endParaRPr>
              </a:p>
            </p:txBody>
          </p:sp>
        </p:grpSp>
        <p:sp>
          <p:nvSpPr>
            <p:cNvPr id="4" name="TextBox 16">
              <a:extLst>
                <a:ext uri="{FF2B5EF4-FFF2-40B4-BE49-F238E27FC236}">
                  <a16:creationId xmlns:a16="http://schemas.microsoft.com/office/drawing/2014/main" xmlns="" id="{17A59A4B-B596-7B9F-158C-17D76D986F22}"/>
                </a:ext>
              </a:extLst>
            </p:cNvPr>
            <p:cNvSpPr txBox="1"/>
            <p:nvPr/>
          </p:nvSpPr>
          <p:spPr>
            <a:xfrm>
              <a:off x="1499138" y="528572"/>
              <a:ext cx="9552480" cy="680827"/>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Số?</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aphicFrame>
        <p:nvGraphicFramePr>
          <p:cNvPr id="7" name="Bảng 6">
            <a:extLst>
              <a:ext uri="{FF2B5EF4-FFF2-40B4-BE49-F238E27FC236}">
                <a16:creationId xmlns:a16="http://schemas.microsoft.com/office/drawing/2014/main" xmlns="" id="{771E3DD3-5674-DC25-1231-F0493F100ED0}"/>
              </a:ext>
            </a:extLst>
          </p:cNvPr>
          <p:cNvGraphicFramePr>
            <a:graphicFrameLocks noGrp="1"/>
          </p:cNvGraphicFramePr>
          <p:nvPr>
            <p:extLst/>
          </p:nvPr>
        </p:nvGraphicFramePr>
        <p:xfrm>
          <a:off x="1295022" y="1550016"/>
          <a:ext cx="10018972" cy="2469087"/>
        </p:xfrm>
        <a:graphic>
          <a:graphicData uri="http://schemas.openxmlformats.org/drawingml/2006/table">
            <a:tbl>
              <a:tblPr firstRow="1" bandRow="1">
                <a:tableStyleId>{00A15C55-8517-42AA-B614-E9B94910E393}</a:tableStyleId>
              </a:tblPr>
              <a:tblGrid>
                <a:gridCol w="2504743">
                  <a:extLst>
                    <a:ext uri="{9D8B030D-6E8A-4147-A177-3AD203B41FA5}">
                      <a16:colId xmlns:a16="http://schemas.microsoft.com/office/drawing/2014/main" xmlns="" val="844743758"/>
                    </a:ext>
                  </a:extLst>
                </a:gridCol>
                <a:gridCol w="2504743">
                  <a:extLst>
                    <a:ext uri="{9D8B030D-6E8A-4147-A177-3AD203B41FA5}">
                      <a16:colId xmlns:a16="http://schemas.microsoft.com/office/drawing/2014/main" xmlns="" val="2018555335"/>
                    </a:ext>
                  </a:extLst>
                </a:gridCol>
                <a:gridCol w="2504743">
                  <a:extLst>
                    <a:ext uri="{9D8B030D-6E8A-4147-A177-3AD203B41FA5}">
                      <a16:colId xmlns:a16="http://schemas.microsoft.com/office/drawing/2014/main" xmlns="" val="1711923854"/>
                    </a:ext>
                  </a:extLst>
                </a:gridCol>
                <a:gridCol w="2504743">
                  <a:extLst>
                    <a:ext uri="{9D8B030D-6E8A-4147-A177-3AD203B41FA5}">
                      <a16:colId xmlns:a16="http://schemas.microsoft.com/office/drawing/2014/main" xmlns="" val="3633191674"/>
                    </a:ext>
                  </a:extLst>
                </a:gridCol>
              </a:tblGrid>
              <a:tr h="670767">
                <a:tc>
                  <a:txBody>
                    <a:bodyPr/>
                    <a:lstStyle/>
                    <a:p>
                      <a:pPr algn="ctr"/>
                      <a:r>
                        <a:rPr lang="en-US" sz="3200" b="0">
                          <a:solidFill>
                            <a:schemeClr val="tx1"/>
                          </a:solidFill>
                        </a:rPr>
                        <a:t>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a:solidFill>
                            <a:schemeClr val="tx1"/>
                          </a:solidFill>
                        </a:rPr>
                        <a:t>dm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a:solidFill>
                            <a:schemeClr val="tx1"/>
                          </a:solidFill>
                        </a:rPr>
                        <a:t>cm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a:solidFill>
                            <a:schemeClr val="tx1"/>
                          </a:solidFill>
                        </a:rPr>
                        <a:t>mm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412363132"/>
                  </a:ext>
                </a:extLst>
              </a:tr>
              <a:tr h="1515979">
                <a:tc>
                  <a:txBody>
                    <a:bodyPr/>
                    <a:lstStyle/>
                    <a:p>
                      <a:pPr algn="l"/>
                      <a:r>
                        <a:rPr lang="en-US" sz="2800" b="0">
                          <a:solidFill>
                            <a:schemeClr val="tx1"/>
                          </a:solidFill>
                        </a:rPr>
                        <a:t>   1 m</a:t>
                      </a:r>
                    </a:p>
                    <a:p>
                      <a:pPr algn="l"/>
                      <a:r>
                        <a:rPr lang="en-US" sz="2800" b="0">
                          <a:solidFill>
                            <a:schemeClr val="tx1"/>
                          </a:solidFill>
                        </a:rPr>
                        <a:t>= </a:t>
                      </a:r>
                      <a:r>
                        <a:rPr lang="en-US" sz="2800" b="1">
                          <a:solidFill>
                            <a:srgbClr val="0070C0"/>
                          </a:solidFill>
                        </a:rPr>
                        <a:t>10</a:t>
                      </a:r>
                      <a:r>
                        <a:rPr lang="en-US" sz="2800" b="0">
                          <a:solidFill>
                            <a:schemeClr val="tx1"/>
                          </a:solidFill>
                        </a:rPr>
                        <a:t> dm</a:t>
                      </a:r>
                    </a:p>
                    <a:p>
                      <a:pPr algn="l"/>
                      <a:r>
                        <a:rPr lang="en-US" sz="2800" b="0">
                          <a:solidFill>
                            <a:schemeClr val="tx1"/>
                          </a:solidFill>
                        </a:rPr>
                        <a:t>= </a:t>
                      </a:r>
                      <a:r>
                        <a:rPr lang="en-US" sz="2800" b="1">
                          <a:solidFill>
                            <a:srgbClr val="0070C0"/>
                          </a:solidFill>
                        </a:rPr>
                        <a:t>100</a:t>
                      </a:r>
                      <a:r>
                        <a:rPr lang="en-US" sz="2800" b="0">
                          <a:solidFill>
                            <a:schemeClr val="tx1"/>
                          </a:solidFill>
                        </a:rPr>
                        <a:t> cm</a:t>
                      </a:r>
                    </a:p>
                    <a:p>
                      <a:pPr algn="l"/>
                      <a:r>
                        <a:rPr lang="en-US" sz="2800" b="0">
                          <a:solidFill>
                            <a:schemeClr val="tx1"/>
                          </a:solidFill>
                        </a:rPr>
                        <a:t>= </a:t>
                      </a:r>
                      <a:r>
                        <a:rPr lang="en-US" sz="2800" b="1">
                          <a:solidFill>
                            <a:srgbClr val="0070C0"/>
                          </a:solidFill>
                        </a:rPr>
                        <a:t>1000</a:t>
                      </a:r>
                      <a:r>
                        <a:rPr lang="en-US" sz="2800" b="0">
                          <a:solidFill>
                            <a:schemeClr val="tx1"/>
                          </a:solidFill>
                        </a:rPr>
                        <a:t> mm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800" b="0">
                        <a:solidFill>
                          <a:schemeClr val="tx1"/>
                        </a:solidFill>
                      </a:endParaRPr>
                    </a:p>
                    <a:p>
                      <a:pPr algn="l"/>
                      <a:r>
                        <a:rPr lang="en-US" sz="2800" b="0">
                          <a:solidFill>
                            <a:schemeClr val="tx1"/>
                          </a:solidFill>
                        </a:rPr>
                        <a:t>   1 dm</a:t>
                      </a:r>
                    </a:p>
                    <a:p>
                      <a:pPr algn="l"/>
                      <a:r>
                        <a:rPr lang="en-US" sz="2800" b="0">
                          <a:solidFill>
                            <a:schemeClr val="tx1"/>
                          </a:solidFill>
                        </a:rPr>
                        <a:t>= </a:t>
                      </a:r>
                      <a:r>
                        <a:rPr lang="en-US" sz="2800" b="1">
                          <a:solidFill>
                            <a:srgbClr val="0070C0"/>
                          </a:solidFill>
                        </a:rPr>
                        <a:t>10</a:t>
                      </a:r>
                      <a:r>
                        <a:rPr lang="en-US" sz="2800" b="0">
                          <a:solidFill>
                            <a:schemeClr val="tx1"/>
                          </a:solidFill>
                        </a:rPr>
                        <a:t> cm</a:t>
                      </a:r>
                    </a:p>
                    <a:p>
                      <a:pPr algn="l"/>
                      <a:r>
                        <a:rPr lang="en-US" sz="2800" b="0">
                          <a:solidFill>
                            <a:schemeClr val="tx1"/>
                          </a:solidFill>
                        </a:rPr>
                        <a:t>= </a:t>
                      </a:r>
                      <a:r>
                        <a:rPr lang="en-US" sz="2800" b="1">
                          <a:solidFill>
                            <a:srgbClr val="0070C0"/>
                          </a:solidFill>
                        </a:rPr>
                        <a:t>100</a:t>
                      </a:r>
                      <a:r>
                        <a:rPr lang="en-US" sz="2800" b="0">
                          <a:solidFill>
                            <a:schemeClr val="tx1"/>
                          </a:solidFill>
                        </a:rPr>
                        <a:t> mm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800" b="0">
                        <a:solidFill>
                          <a:schemeClr val="tx1"/>
                        </a:solidFill>
                      </a:endParaRPr>
                    </a:p>
                    <a:p>
                      <a:pPr algn="l"/>
                      <a:endParaRPr lang="en-US" sz="2800" b="0">
                        <a:solidFill>
                          <a:schemeClr val="tx1"/>
                        </a:solidFill>
                      </a:endParaRPr>
                    </a:p>
                    <a:p>
                      <a:pPr algn="l"/>
                      <a:r>
                        <a:rPr lang="en-US" sz="2800" b="0">
                          <a:solidFill>
                            <a:schemeClr val="tx1"/>
                          </a:solidFill>
                        </a:rPr>
                        <a:t>   1 cm</a:t>
                      </a:r>
                    </a:p>
                    <a:p>
                      <a:pPr algn="l"/>
                      <a:r>
                        <a:rPr lang="en-US" sz="2800" b="0">
                          <a:solidFill>
                            <a:schemeClr val="tx1"/>
                          </a:solidFill>
                        </a:rPr>
                        <a:t>= </a:t>
                      </a:r>
                      <a:r>
                        <a:rPr lang="en-US" sz="2800" b="1">
                          <a:solidFill>
                            <a:srgbClr val="0070C0"/>
                          </a:solidFill>
                        </a:rPr>
                        <a:t>10</a:t>
                      </a:r>
                      <a:r>
                        <a:rPr lang="en-US" sz="2800" b="0">
                          <a:solidFill>
                            <a:schemeClr val="tx1"/>
                          </a:solidFill>
                        </a:rPr>
                        <a:t> mm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800" b="0">
                        <a:solidFill>
                          <a:schemeClr val="tx1"/>
                        </a:solidFill>
                      </a:endParaRPr>
                    </a:p>
                    <a:p>
                      <a:pPr algn="l"/>
                      <a:endParaRPr lang="en-US" sz="2800" b="0">
                        <a:solidFill>
                          <a:schemeClr val="tx1"/>
                        </a:solidFill>
                      </a:endParaRPr>
                    </a:p>
                    <a:p>
                      <a:pPr algn="l"/>
                      <a:endParaRPr lang="en-US" sz="2800" b="0">
                        <a:solidFill>
                          <a:schemeClr val="tx1"/>
                        </a:solidFill>
                      </a:endParaRPr>
                    </a:p>
                    <a:p>
                      <a:pPr algn="l"/>
                      <a:r>
                        <a:rPr lang="en-US" sz="2800" b="0">
                          <a:solidFill>
                            <a:schemeClr val="tx1"/>
                          </a:solidFill>
                        </a:rPr>
                        <a:t>1 mm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61533281"/>
                  </a:ext>
                </a:extLst>
              </a:tr>
            </a:tbl>
          </a:graphicData>
        </a:graphic>
      </p:graphicFrame>
      <p:sp>
        <p:nvSpPr>
          <p:cNvPr id="10" name="Hộp Văn bản 9">
            <a:extLst>
              <a:ext uri="{FF2B5EF4-FFF2-40B4-BE49-F238E27FC236}">
                <a16:creationId xmlns:a16="http://schemas.microsoft.com/office/drawing/2014/main" xmlns="" id="{4E6C5301-CE3E-82C0-8BE4-B049CB8AE7DC}"/>
              </a:ext>
            </a:extLst>
          </p:cNvPr>
          <p:cNvSpPr txBox="1"/>
          <p:nvPr/>
        </p:nvSpPr>
        <p:spPr>
          <a:xfrm>
            <a:off x="2844704" y="4187268"/>
            <a:ext cx="7383438" cy="1015663"/>
          </a:xfrm>
          <a:prstGeom prst="rect">
            <a:avLst/>
          </a:prstGeom>
          <a:noFill/>
        </p:spPr>
        <p:txBody>
          <a:bodyPr wrap="square">
            <a:spAutoFit/>
          </a:bodyPr>
          <a:lstStyle/>
          <a:p>
            <a:r>
              <a:rPr lang="vi-VN" sz="3000">
                <a:latin typeface="Calibri" panose="020F0502020204030204" pitchFamily="34" charset="0"/>
                <a:cs typeface="Calibri" panose="020F0502020204030204" pitchFamily="34" charset="0"/>
              </a:rPr>
              <a:t>Hai đơn vị đo độ dài liền nhau trong bảng:</a:t>
            </a:r>
          </a:p>
          <a:p>
            <a:r>
              <a:rPr lang="vi-VN" sz="3000" i="1">
                <a:latin typeface="Calibri" panose="020F0502020204030204" pitchFamily="34" charset="0"/>
                <a:cs typeface="Calibri" panose="020F0502020204030204" pitchFamily="34" charset="0"/>
              </a:rPr>
              <a:t>Đơn vị lớn hơn gấp </a:t>
            </a:r>
            <a:r>
              <a:rPr lang="en-US" sz="3000" b="1" i="1">
                <a:solidFill>
                  <a:srgbClr val="0070C0"/>
                </a:solidFill>
                <a:latin typeface="Calibri" panose="020F0502020204030204" pitchFamily="34" charset="0"/>
                <a:cs typeface="Calibri" panose="020F0502020204030204" pitchFamily="34" charset="0"/>
              </a:rPr>
              <a:t>10</a:t>
            </a:r>
            <a:r>
              <a:rPr lang="vi-VN" sz="3000" i="1">
                <a:latin typeface="Calibri" panose="020F0502020204030204" pitchFamily="34" charset="0"/>
                <a:cs typeface="Calibri" panose="020F0502020204030204" pitchFamily="34" charset="0"/>
              </a:rPr>
              <a:t> lần đơn vị bé hơn.</a:t>
            </a:r>
            <a:endParaRPr lang="en-US" sz="3000" i="1">
              <a:latin typeface="Calibri" panose="020F0502020204030204" pitchFamily="34" charset="0"/>
              <a:cs typeface="Calibri" panose="020F0502020204030204" pitchFamily="34" charset="0"/>
            </a:endParaRPr>
          </a:p>
        </p:txBody>
      </p:sp>
      <p:sp>
        <p:nvSpPr>
          <p:cNvPr id="18" name="Hộp Văn bản 17">
            <a:extLst>
              <a:ext uri="{FF2B5EF4-FFF2-40B4-BE49-F238E27FC236}">
                <a16:creationId xmlns:a16="http://schemas.microsoft.com/office/drawing/2014/main" xmlns="" id="{D5A3A6CE-49CA-C09F-AAFC-24EC0243AA0C}"/>
              </a:ext>
            </a:extLst>
          </p:cNvPr>
          <p:cNvSpPr txBox="1"/>
          <p:nvPr/>
        </p:nvSpPr>
        <p:spPr>
          <a:xfrm>
            <a:off x="2189611" y="5454363"/>
            <a:ext cx="7383438" cy="553998"/>
          </a:xfrm>
          <a:prstGeom prst="rect">
            <a:avLst/>
          </a:prstGeom>
          <a:noFill/>
        </p:spPr>
        <p:txBody>
          <a:bodyPr wrap="square">
            <a:spAutoFit/>
          </a:bodyPr>
          <a:lstStyle/>
          <a:p>
            <a:r>
              <a:rPr lang="vi-VN" sz="3000">
                <a:latin typeface="Calibri" panose="020F0502020204030204" pitchFamily="34" charset="0"/>
                <a:cs typeface="Calibri" panose="020F0502020204030204" pitchFamily="34" charset="0"/>
              </a:rPr>
              <a:t>m = </a:t>
            </a:r>
            <a:r>
              <a:rPr lang="en-US" sz="3000" b="1">
                <a:solidFill>
                  <a:srgbClr val="0070C0"/>
                </a:solidFill>
                <a:latin typeface="Calibri" panose="020F0502020204030204" pitchFamily="34" charset="0"/>
                <a:cs typeface="Calibri" panose="020F0502020204030204" pitchFamily="34" charset="0"/>
              </a:rPr>
              <a:t>1</a:t>
            </a:r>
            <a:r>
              <a:rPr lang="vi-VN" sz="3000">
                <a:latin typeface="Calibri" panose="020F0502020204030204" pitchFamily="34" charset="0"/>
                <a:cs typeface="Calibri" panose="020F0502020204030204" pitchFamily="34" charset="0"/>
              </a:rPr>
              <a:t> </a:t>
            </a:r>
            <a:r>
              <a:rPr lang="en-US" sz="3000">
                <a:latin typeface="Calibri" panose="020F0502020204030204" pitchFamily="34" charset="0"/>
                <a:cs typeface="Calibri" panose="020F0502020204030204" pitchFamily="34" charset="0"/>
              </a:rPr>
              <a:t>d</a:t>
            </a:r>
            <a:r>
              <a:rPr lang="vi-VN" sz="3000">
                <a:latin typeface="Calibri" panose="020F0502020204030204" pitchFamily="34" charset="0"/>
                <a:cs typeface="Calibri" panose="020F0502020204030204" pitchFamily="34" charset="0"/>
              </a:rPr>
              <a:t>m</a:t>
            </a:r>
            <a:r>
              <a:rPr lang="en-US" sz="3000">
                <a:latin typeface="Calibri" panose="020F0502020204030204" pitchFamily="34" charset="0"/>
                <a:cs typeface="Calibri" panose="020F0502020204030204" pitchFamily="34" charset="0"/>
              </a:rPr>
              <a:t>,         cm = </a:t>
            </a:r>
            <a:r>
              <a:rPr lang="en-US" sz="3000" b="1">
                <a:solidFill>
                  <a:srgbClr val="0070C0"/>
                </a:solidFill>
                <a:latin typeface="Calibri" panose="020F0502020204030204" pitchFamily="34" charset="0"/>
                <a:cs typeface="Calibri" panose="020F0502020204030204" pitchFamily="34" charset="0"/>
              </a:rPr>
              <a:t>1</a:t>
            </a:r>
            <a:r>
              <a:rPr lang="en-US" sz="3000">
                <a:latin typeface="Calibri" panose="020F0502020204030204" pitchFamily="34" charset="0"/>
                <a:cs typeface="Calibri" panose="020F0502020204030204" pitchFamily="34" charset="0"/>
              </a:rPr>
              <a:t> mm</a:t>
            </a:r>
            <a:endParaRPr lang="en-US" sz="3000" i="1">
              <a:latin typeface="Calibri" panose="020F0502020204030204" pitchFamily="34" charset="0"/>
              <a:cs typeface="Calibri" panose="020F0502020204030204" pitchFamily="34" charset="0"/>
            </a:endParaRPr>
          </a:p>
        </p:txBody>
      </p:sp>
      <p:grpSp>
        <p:nvGrpSpPr>
          <p:cNvPr id="19" name="Nhóm 18">
            <a:extLst>
              <a:ext uri="{FF2B5EF4-FFF2-40B4-BE49-F238E27FC236}">
                <a16:creationId xmlns:a16="http://schemas.microsoft.com/office/drawing/2014/main" xmlns="" id="{DB332042-3533-A746-A201-C5C67A945BEF}"/>
              </a:ext>
            </a:extLst>
          </p:cNvPr>
          <p:cNvGrpSpPr/>
          <p:nvPr/>
        </p:nvGrpSpPr>
        <p:grpSpPr>
          <a:xfrm>
            <a:off x="1563231" y="5209362"/>
            <a:ext cx="765076" cy="1091627"/>
            <a:chOff x="7131440" y="4336769"/>
            <a:chExt cx="765076" cy="1091627"/>
          </a:xfrm>
        </p:grpSpPr>
        <p:sp>
          <p:nvSpPr>
            <p:cNvPr id="20" name="Hộp Văn bản 19">
              <a:extLst>
                <a:ext uri="{FF2B5EF4-FFF2-40B4-BE49-F238E27FC236}">
                  <a16:creationId xmlns:a16="http://schemas.microsoft.com/office/drawing/2014/main" xmlns="" id="{12E4804D-813B-2FEB-80FF-1AF13EA7AF3F}"/>
                </a:ext>
              </a:extLst>
            </p:cNvPr>
            <p:cNvSpPr txBox="1"/>
            <p:nvPr/>
          </p:nvSpPr>
          <p:spPr>
            <a:xfrm flipH="1">
              <a:off x="7131440" y="4336769"/>
              <a:ext cx="765076" cy="584775"/>
            </a:xfrm>
            <a:prstGeom prst="rect">
              <a:avLst/>
            </a:prstGeom>
            <a:noFill/>
          </p:spPr>
          <p:txBody>
            <a:bodyPr wrap="square" rtlCol="0">
              <a:spAutoFit/>
            </a:bodyPr>
            <a:lstStyle/>
            <a:p>
              <a:pPr algn="ctr"/>
              <a:r>
                <a:rPr lang="en-US" sz="3200">
                  <a:solidFill>
                    <a:srgbClr val="000000"/>
                  </a:solidFill>
                  <a:latin typeface="Calibri" panose="020F0502020204030204" pitchFamily="34" charset="0"/>
                  <a:cs typeface="Calibri" panose="020F0502020204030204" pitchFamily="34" charset="0"/>
                </a:rPr>
                <a:t>1</a:t>
              </a:r>
            </a:p>
          </p:txBody>
        </p:sp>
        <p:sp>
          <p:nvSpPr>
            <p:cNvPr id="21" name="Hộp Văn bản 20">
              <a:extLst>
                <a:ext uri="{FF2B5EF4-FFF2-40B4-BE49-F238E27FC236}">
                  <a16:creationId xmlns:a16="http://schemas.microsoft.com/office/drawing/2014/main" xmlns="" id="{6938BBFF-B99A-647D-C70A-764225EB592F}"/>
                </a:ext>
              </a:extLst>
            </p:cNvPr>
            <p:cNvSpPr txBox="1"/>
            <p:nvPr/>
          </p:nvSpPr>
          <p:spPr>
            <a:xfrm flipH="1">
              <a:off x="7139801" y="4843621"/>
              <a:ext cx="729419" cy="584775"/>
            </a:xfrm>
            <a:prstGeom prst="rect">
              <a:avLst/>
            </a:prstGeom>
            <a:noFill/>
          </p:spPr>
          <p:txBody>
            <a:bodyPr wrap="square" rtlCol="0">
              <a:spAutoFit/>
            </a:bodyPr>
            <a:lstStyle/>
            <a:p>
              <a:pPr algn="ctr"/>
              <a:r>
                <a:rPr lang="en-US" sz="3200">
                  <a:solidFill>
                    <a:srgbClr val="000000"/>
                  </a:solidFill>
                  <a:latin typeface="Calibri" panose="020F0502020204030204" pitchFamily="34" charset="0"/>
                  <a:cs typeface="Calibri" panose="020F0502020204030204" pitchFamily="34" charset="0"/>
                </a:rPr>
                <a:t>10</a:t>
              </a:r>
            </a:p>
          </p:txBody>
        </p:sp>
        <p:cxnSp>
          <p:nvCxnSpPr>
            <p:cNvPr id="22" name="Đường nối Thẳng 21">
              <a:extLst>
                <a:ext uri="{FF2B5EF4-FFF2-40B4-BE49-F238E27FC236}">
                  <a16:creationId xmlns:a16="http://schemas.microsoft.com/office/drawing/2014/main" xmlns="" id="{077CE855-8EBA-6971-689A-581A7698B26F}"/>
                </a:ext>
              </a:extLst>
            </p:cNvPr>
            <p:cNvCxnSpPr>
              <a:cxnSpLocks/>
            </p:cNvCxnSpPr>
            <p:nvPr/>
          </p:nvCxnSpPr>
          <p:spPr>
            <a:xfrm>
              <a:off x="7260608" y="4876151"/>
              <a:ext cx="4776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Nhóm 26">
            <a:extLst>
              <a:ext uri="{FF2B5EF4-FFF2-40B4-BE49-F238E27FC236}">
                <a16:creationId xmlns:a16="http://schemas.microsoft.com/office/drawing/2014/main" xmlns="" id="{1CD6F2D6-3392-A2D4-0D61-9A88E182916C}"/>
              </a:ext>
            </a:extLst>
          </p:cNvPr>
          <p:cNvGrpSpPr/>
          <p:nvPr/>
        </p:nvGrpSpPr>
        <p:grpSpPr>
          <a:xfrm>
            <a:off x="3885623" y="5248323"/>
            <a:ext cx="765076" cy="1091627"/>
            <a:chOff x="7131440" y="4336769"/>
            <a:chExt cx="765076" cy="1091627"/>
          </a:xfrm>
        </p:grpSpPr>
        <p:sp>
          <p:nvSpPr>
            <p:cNvPr id="28" name="Hộp Văn bản 27">
              <a:extLst>
                <a:ext uri="{FF2B5EF4-FFF2-40B4-BE49-F238E27FC236}">
                  <a16:creationId xmlns:a16="http://schemas.microsoft.com/office/drawing/2014/main" xmlns="" id="{D8A02D87-603B-D0C9-609A-9BD32D5E224C}"/>
                </a:ext>
              </a:extLst>
            </p:cNvPr>
            <p:cNvSpPr txBox="1"/>
            <p:nvPr/>
          </p:nvSpPr>
          <p:spPr>
            <a:xfrm flipH="1">
              <a:off x="7131440" y="4336769"/>
              <a:ext cx="765076" cy="584775"/>
            </a:xfrm>
            <a:prstGeom prst="rect">
              <a:avLst/>
            </a:prstGeom>
            <a:noFill/>
          </p:spPr>
          <p:txBody>
            <a:bodyPr wrap="square" rtlCol="0">
              <a:spAutoFit/>
            </a:bodyPr>
            <a:lstStyle/>
            <a:p>
              <a:pPr algn="ctr"/>
              <a:r>
                <a:rPr lang="en-US" sz="3200">
                  <a:solidFill>
                    <a:srgbClr val="000000"/>
                  </a:solidFill>
                  <a:latin typeface="Calibri" panose="020F0502020204030204" pitchFamily="34" charset="0"/>
                  <a:cs typeface="Calibri" panose="020F0502020204030204" pitchFamily="34" charset="0"/>
                </a:rPr>
                <a:t>1</a:t>
              </a:r>
            </a:p>
          </p:txBody>
        </p:sp>
        <p:sp>
          <p:nvSpPr>
            <p:cNvPr id="29" name="Hộp Văn bản 28">
              <a:extLst>
                <a:ext uri="{FF2B5EF4-FFF2-40B4-BE49-F238E27FC236}">
                  <a16:creationId xmlns:a16="http://schemas.microsoft.com/office/drawing/2014/main" xmlns="" id="{2DB539CB-47F1-CB40-D9AE-8FB113187540}"/>
                </a:ext>
              </a:extLst>
            </p:cNvPr>
            <p:cNvSpPr txBox="1"/>
            <p:nvPr/>
          </p:nvSpPr>
          <p:spPr>
            <a:xfrm flipH="1">
              <a:off x="7139801" y="4843621"/>
              <a:ext cx="729419" cy="584775"/>
            </a:xfrm>
            <a:prstGeom prst="rect">
              <a:avLst/>
            </a:prstGeom>
            <a:noFill/>
          </p:spPr>
          <p:txBody>
            <a:bodyPr wrap="square" rtlCol="0">
              <a:spAutoFit/>
            </a:bodyPr>
            <a:lstStyle/>
            <a:p>
              <a:pPr algn="ctr"/>
              <a:r>
                <a:rPr lang="en-US" sz="3200">
                  <a:solidFill>
                    <a:srgbClr val="000000"/>
                  </a:solidFill>
                  <a:latin typeface="Calibri" panose="020F0502020204030204" pitchFamily="34" charset="0"/>
                  <a:cs typeface="Calibri" panose="020F0502020204030204" pitchFamily="34" charset="0"/>
                </a:rPr>
                <a:t>10</a:t>
              </a:r>
            </a:p>
          </p:txBody>
        </p:sp>
        <p:cxnSp>
          <p:nvCxnSpPr>
            <p:cNvPr id="30" name="Đường nối Thẳng 29">
              <a:extLst>
                <a:ext uri="{FF2B5EF4-FFF2-40B4-BE49-F238E27FC236}">
                  <a16:creationId xmlns:a16="http://schemas.microsoft.com/office/drawing/2014/main" xmlns="" id="{9A31B6EB-55E2-5F88-680B-CCD090FBC548}"/>
                </a:ext>
              </a:extLst>
            </p:cNvPr>
            <p:cNvCxnSpPr>
              <a:cxnSpLocks/>
            </p:cNvCxnSpPr>
            <p:nvPr/>
          </p:nvCxnSpPr>
          <p:spPr>
            <a:xfrm>
              <a:off x="7260608" y="4876151"/>
              <a:ext cx="4776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Hộp Văn bản 30">
            <a:extLst>
              <a:ext uri="{FF2B5EF4-FFF2-40B4-BE49-F238E27FC236}">
                <a16:creationId xmlns:a16="http://schemas.microsoft.com/office/drawing/2014/main" xmlns="" id="{1859E29C-2B77-730C-C9FA-32DD7B793337}"/>
              </a:ext>
            </a:extLst>
          </p:cNvPr>
          <p:cNvSpPr txBox="1"/>
          <p:nvPr/>
        </p:nvSpPr>
        <p:spPr>
          <a:xfrm>
            <a:off x="647414" y="1550015"/>
            <a:ext cx="1295216" cy="553998"/>
          </a:xfrm>
          <a:prstGeom prst="rect">
            <a:avLst/>
          </a:prstGeom>
          <a:noFill/>
        </p:spPr>
        <p:txBody>
          <a:bodyPr wrap="square">
            <a:spAutoFit/>
          </a:bodyPr>
          <a:lstStyle/>
          <a:p>
            <a:r>
              <a:rPr lang="en-US" sz="3000">
                <a:solidFill>
                  <a:srgbClr val="FF0000"/>
                </a:solidFill>
                <a:latin typeface="Calibri" panose="020F0502020204030204" pitchFamily="34" charset="0"/>
                <a:cs typeface="Calibri" panose="020F0502020204030204" pitchFamily="34" charset="0"/>
              </a:rPr>
              <a:t>a)</a:t>
            </a:r>
            <a:endParaRPr lang="en-US" sz="3000" i="1">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327208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7">
            <a:extLst>
              <a:ext uri="{FF2B5EF4-FFF2-40B4-BE49-F238E27FC236}">
                <a16:creationId xmlns:a16="http://schemas.microsoft.com/office/drawing/2014/main" xmlns="" id="{E4CE62CC-4186-CE02-52E3-1EEA93E8D18F}"/>
              </a:ext>
            </a:extLst>
          </p:cNvPr>
          <p:cNvSpPr/>
          <p:nvPr/>
        </p:nvSpPr>
        <p:spPr>
          <a:xfrm>
            <a:off x="298896" y="393895"/>
            <a:ext cx="11587062" cy="6119447"/>
          </a:xfrm>
          <a:prstGeom prst="roundRect">
            <a:avLst/>
          </a:prstGeom>
          <a:solidFill>
            <a:schemeClr val="bg1">
              <a:alpha val="86000"/>
            </a:schemeClr>
          </a:solidFill>
          <a:ln w="76200">
            <a:solidFill>
              <a:srgbClr val="99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4546A"/>
                </a:solidFill>
                <a:effectLst/>
                <a:uLnTx/>
                <a:uFillTx/>
                <a:latin typeface="Calibri" panose="020F0502020204030204"/>
                <a:ea typeface="+mn-ea"/>
                <a:cs typeface="+mn-cs"/>
              </a:rPr>
              <a:t>	</a:t>
            </a:r>
            <a:endParaRPr kumimoji="0" lang="en-US" sz="60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4" name="Hộp Văn bản 3">
            <a:extLst>
              <a:ext uri="{FF2B5EF4-FFF2-40B4-BE49-F238E27FC236}">
                <a16:creationId xmlns:a16="http://schemas.microsoft.com/office/drawing/2014/main" xmlns="" id="{B281B122-5F61-ED91-7954-33ADE5699F45}"/>
              </a:ext>
            </a:extLst>
          </p:cNvPr>
          <p:cNvSpPr txBox="1"/>
          <p:nvPr/>
        </p:nvSpPr>
        <p:spPr>
          <a:xfrm>
            <a:off x="2446895" y="660294"/>
            <a:ext cx="7514744" cy="674031"/>
          </a:xfrm>
          <a:prstGeom prst="rect">
            <a:avLst/>
          </a:prstGeom>
          <a:noFill/>
        </p:spPr>
        <p:txBody>
          <a:bodyPr wrap="square">
            <a:spAutoFit/>
          </a:bodyPr>
          <a:lstStyle/>
          <a:p>
            <a:pPr lvl="0" algn="ctr">
              <a:lnSpc>
                <a:spcPct val="70000"/>
              </a:lnSpc>
              <a:defRPr/>
            </a:pPr>
            <a:r>
              <a:rPr lang="en-US" sz="5400">
                <a:solidFill>
                  <a:srgbClr val="FF0066"/>
                </a:solidFill>
                <a:latin typeface="UTM Flamenco" panose="02040603050506020204" pitchFamily="18" charset="0"/>
              </a:rPr>
              <a:t>Nhắc lại</a:t>
            </a:r>
            <a:endParaRPr kumimoji="0" lang="en-US" sz="5400" b="0" i="0" u="none" strike="noStrike" kern="1200" cap="none" spc="0" normalizeH="0" baseline="0" noProof="0">
              <a:ln>
                <a:noFill/>
              </a:ln>
              <a:solidFill>
                <a:srgbClr val="FF0066"/>
              </a:solidFill>
              <a:effectLst/>
              <a:uLnTx/>
              <a:uFillTx/>
              <a:latin typeface="UTM Flamenco" panose="02040603050506020204" pitchFamily="18" charset="0"/>
            </a:endParaRPr>
          </a:p>
        </p:txBody>
      </p:sp>
      <p:pic>
        <p:nvPicPr>
          <p:cNvPr id="5" name="Picture 17">
            <a:extLst>
              <a:ext uri="{FF2B5EF4-FFF2-40B4-BE49-F238E27FC236}">
                <a16:creationId xmlns:a16="http://schemas.microsoft.com/office/drawing/2014/main" xmlns="" id="{C6AD4088-9CF0-3B6B-8C52-C0D4A37933DC}"/>
              </a:ext>
            </a:extLst>
          </p:cNvPr>
          <p:cNvPicPr>
            <a:picLocks noChangeAspect="1"/>
          </p:cNvPicPr>
          <p:nvPr/>
        </p:nvPicPr>
        <p:blipFill>
          <a:blip r:embed="rId2"/>
          <a:srcRect/>
          <a:stretch>
            <a:fillRect/>
          </a:stretch>
        </p:blipFill>
        <p:spPr>
          <a:xfrm>
            <a:off x="996018" y="1295743"/>
            <a:ext cx="521940" cy="501715"/>
          </a:xfrm>
          <a:prstGeom prst="rect">
            <a:avLst/>
          </a:prstGeom>
        </p:spPr>
      </p:pic>
      <p:sp>
        <p:nvSpPr>
          <p:cNvPr id="6" name="Hộp Văn bản 5">
            <a:extLst>
              <a:ext uri="{FF2B5EF4-FFF2-40B4-BE49-F238E27FC236}">
                <a16:creationId xmlns:a16="http://schemas.microsoft.com/office/drawing/2014/main" xmlns="" id="{098493C6-75E9-A48F-069B-B839DE780713}"/>
              </a:ext>
            </a:extLst>
          </p:cNvPr>
          <p:cNvSpPr txBox="1"/>
          <p:nvPr/>
        </p:nvSpPr>
        <p:spPr>
          <a:xfrm>
            <a:off x="1538610" y="1285427"/>
            <a:ext cx="8726231" cy="553998"/>
          </a:xfrm>
          <a:prstGeom prst="rect">
            <a:avLst/>
          </a:prstGeom>
          <a:noFill/>
        </p:spPr>
        <p:txBody>
          <a:bodyPr wrap="square">
            <a:spAutoFit/>
          </a:bodyPr>
          <a:lstStyle/>
          <a:p>
            <a:r>
              <a:rPr lang="vi-VN" sz="3000" b="1">
                <a:latin typeface="Calibri" panose="020F0502020204030204" pitchFamily="34" charset="0"/>
                <a:cs typeface="Calibri" panose="020F0502020204030204" pitchFamily="34" charset="0"/>
              </a:rPr>
              <a:t>Mối quan hệ giữa các đơn vị</a:t>
            </a:r>
            <a:r>
              <a:rPr lang="en-US" sz="3000" b="1">
                <a:latin typeface="Calibri" panose="020F0502020204030204" pitchFamily="34" charset="0"/>
                <a:cs typeface="Calibri" panose="020F0502020204030204" pitchFamily="34" charset="0"/>
              </a:rPr>
              <a:t>:</a:t>
            </a:r>
            <a:endParaRPr lang="en-US" sz="3000">
              <a:latin typeface="Calibri" panose="020F0502020204030204" pitchFamily="34" charset="0"/>
              <a:cs typeface="Calibri" panose="020F0502020204030204" pitchFamily="34" charset="0"/>
            </a:endParaRPr>
          </a:p>
        </p:txBody>
      </p:sp>
      <p:sp>
        <p:nvSpPr>
          <p:cNvPr id="10" name="Hộp Văn bản 9">
            <a:extLst>
              <a:ext uri="{FF2B5EF4-FFF2-40B4-BE49-F238E27FC236}">
                <a16:creationId xmlns:a16="http://schemas.microsoft.com/office/drawing/2014/main" xmlns="" id="{5928AEF3-E694-C822-D215-E95456F87FC3}"/>
              </a:ext>
            </a:extLst>
          </p:cNvPr>
          <p:cNvSpPr txBox="1"/>
          <p:nvPr/>
        </p:nvSpPr>
        <p:spPr>
          <a:xfrm>
            <a:off x="1517958" y="1867585"/>
            <a:ext cx="9850622" cy="1015663"/>
          </a:xfrm>
          <a:prstGeom prst="rect">
            <a:avLst/>
          </a:prstGeom>
          <a:noFill/>
        </p:spPr>
        <p:txBody>
          <a:bodyPr wrap="square">
            <a:spAutoFit/>
          </a:bodyPr>
          <a:lstStyle/>
          <a:p>
            <a:pPr algn="just"/>
            <a:r>
              <a:rPr lang="vi-VN" sz="3000">
                <a:latin typeface="Calibri" panose="020F0502020204030204" pitchFamily="34" charset="0"/>
                <a:cs typeface="Calibri" panose="020F0502020204030204" pitchFamily="34" charset="0"/>
              </a:rPr>
              <a:t>• Hai đơn vị đo diện tích liền nhau, đơn vị lớn hơn gấp 100 lần đơn vị bé hơn.</a:t>
            </a:r>
          </a:p>
        </p:txBody>
      </p:sp>
      <mc:AlternateContent xmlns:mc="http://schemas.openxmlformats.org/markup-compatibility/2006">
        <mc:Choice xmlns:a14="http://schemas.microsoft.com/office/drawing/2010/main" Requires="a14">
          <p:sp>
            <p:nvSpPr>
              <p:cNvPr id="16" name="Hộp Văn bản 15">
                <a:extLst>
                  <a:ext uri="{FF2B5EF4-FFF2-40B4-BE49-F238E27FC236}">
                    <a16:creationId xmlns:a16="http://schemas.microsoft.com/office/drawing/2014/main" xmlns="" id="{DF91EE37-5D95-CA0B-D77A-949DD5A081BE}"/>
                  </a:ext>
                </a:extLst>
              </p:cNvPr>
              <p:cNvSpPr txBox="1"/>
              <p:nvPr/>
            </p:nvSpPr>
            <p:spPr>
              <a:xfrm>
                <a:off x="1673510" y="4222043"/>
                <a:ext cx="1651379" cy="72180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sz="4000" b="1" i="1" smtClean="0">
                              <a:solidFill>
                                <a:srgbClr val="FF0066"/>
                              </a:solidFill>
                              <a:latin typeface="Cambria Math" panose="02040503050406030204" pitchFamily="18" charset="0"/>
                            </a:rPr>
                          </m:ctrlPr>
                        </m:sSupPr>
                        <m:e>
                          <m:r>
                            <a:rPr lang="en-US" sz="4000" b="1" i="1" smtClean="0">
                              <a:solidFill>
                                <a:srgbClr val="FF0066"/>
                              </a:solidFill>
                              <a:latin typeface="Cambria Math" panose="02040503050406030204" pitchFamily="18" charset="0"/>
                            </a:rPr>
                            <m:t>𝒎</m:t>
                          </m:r>
                        </m:e>
                        <m:sup>
                          <m:r>
                            <a:rPr lang="en-US" sz="4000" b="1" i="1" smtClean="0">
                              <a:solidFill>
                                <a:srgbClr val="FF0066"/>
                              </a:solidFill>
                              <a:latin typeface="Cambria Math" panose="02040503050406030204" pitchFamily="18" charset="0"/>
                            </a:rPr>
                            <m:t>𝟐</m:t>
                          </m:r>
                        </m:sup>
                      </m:sSup>
                    </m:oMath>
                  </m:oMathPara>
                </a14:m>
                <a:endParaRPr lang="en-US" sz="4000" b="1">
                  <a:solidFill>
                    <a:srgbClr val="FF0066"/>
                  </a:solidFill>
                </a:endParaRPr>
              </a:p>
            </p:txBody>
          </p:sp>
        </mc:Choice>
        <mc:Fallback>
          <p:sp>
            <p:nvSpPr>
              <p:cNvPr id="16" name="Hộp Văn bản 15">
                <a:extLst>
                  <a:ext uri="{FF2B5EF4-FFF2-40B4-BE49-F238E27FC236}">
                    <a16:creationId xmlns:a16="http://schemas.microsoft.com/office/drawing/2014/main" xmlns:a14="http://schemas.microsoft.com/office/drawing/2010/main" xmlns="" id="{DF91EE37-5D95-CA0B-D77A-949DD5A081BE}"/>
                  </a:ext>
                </a:extLst>
              </p:cNvPr>
              <p:cNvSpPr txBox="1">
                <a:spLocks noRot="1" noChangeAspect="1" noMove="1" noResize="1" noEditPoints="1" noAdjustHandles="1" noChangeArrowheads="1" noChangeShapeType="1" noTextEdit="1"/>
              </p:cNvSpPr>
              <p:nvPr/>
            </p:nvSpPr>
            <p:spPr>
              <a:xfrm>
                <a:off x="1673510" y="4222043"/>
                <a:ext cx="1651379" cy="72180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Hộp Văn bản 17">
                <a:extLst>
                  <a:ext uri="{FF2B5EF4-FFF2-40B4-BE49-F238E27FC236}">
                    <a16:creationId xmlns:a16="http://schemas.microsoft.com/office/drawing/2014/main" xmlns="" id="{D01182E6-88D1-4924-C0F0-63BA0C16CCB6}"/>
                  </a:ext>
                </a:extLst>
              </p:cNvPr>
              <p:cNvSpPr txBox="1"/>
              <p:nvPr/>
            </p:nvSpPr>
            <p:spPr>
              <a:xfrm>
                <a:off x="3518233" y="4222043"/>
                <a:ext cx="1651379" cy="72180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sz="4000" b="1" i="1" smtClean="0">
                              <a:solidFill>
                                <a:srgbClr val="FF0066"/>
                              </a:solidFill>
                              <a:latin typeface="Cambria Math" panose="02040503050406030204" pitchFamily="18" charset="0"/>
                            </a:rPr>
                          </m:ctrlPr>
                        </m:sSupPr>
                        <m:e>
                          <m:r>
                            <a:rPr lang="en-US" sz="4000" b="1" i="1" smtClean="0">
                              <a:solidFill>
                                <a:srgbClr val="FF0066"/>
                              </a:solidFill>
                              <a:latin typeface="Cambria Math" panose="02040503050406030204" pitchFamily="18" charset="0"/>
                            </a:rPr>
                            <m:t>𝒅𝒎</m:t>
                          </m:r>
                        </m:e>
                        <m:sup>
                          <m:r>
                            <a:rPr lang="en-US" sz="4000" b="1" i="1" smtClean="0">
                              <a:solidFill>
                                <a:srgbClr val="FF0066"/>
                              </a:solidFill>
                              <a:latin typeface="Cambria Math" panose="02040503050406030204" pitchFamily="18" charset="0"/>
                            </a:rPr>
                            <m:t>𝟐</m:t>
                          </m:r>
                        </m:sup>
                      </m:sSup>
                    </m:oMath>
                  </m:oMathPara>
                </a14:m>
                <a:endParaRPr lang="en-US" sz="4000" b="1">
                  <a:solidFill>
                    <a:srgbClr val="FF0066"/>
                  </a:solidFill>
                </a:endParaRPr>
              </a:p>
            </p:txBody>
          </p:sp>
        </mc:Choice>
        <mc:Fallback>
          <p:sp>
            <p:nvSpPr>
              <p:cNvPr id="18" name="Hộp Văn bản 17">
                <a:extLst>
                  <a:ext uri="{FF2B5EF4-FFF2-40B4-BE49-F238E27FC236}">
                    <a16:creationId xmlns:a16="http://schemas.microsoft.com/office/drawing/2014/main" xmlns:a14="http://schemas.microsoft.com/office/drawing/2010/main" xmlns="" id="{D01182E6-88D1-4924-C0F0-63BA0C16CCB6}"/>
                  </a:ext>
                </a:extLst>
              </p:cNvPr>
              <p:cNvSpPr txBox="1">
                <a:spLocks noRot="1" noChangeAspect="1" noMove="1" noResize="1" noEditPoints="1" noAdjustHandles="1" noChangeArrowheads="1" noChangeShapeType="1" noTextEdit="1"/>
              </p:cNvSpPr>
              <p:nvPr/>
            </p:nvSpPr>
            <p:spPr>
              <a:xfrm>
                <a:off x="3518233" y="4222043"/>
                <a:ext cx="1651379" cy="72180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Hộp Văn bản 18">
                <a:extLst>
                  <a:ext uri="{FF2B5EF4-FFF2-40B4-BE49-F238E27FC236}">
                    <a16:creationId xmlns:a16="http://schemas.microsoft.com/office/drawing/2014/main" xmlns="" id="{2E18447E-40D5-8FB0-157C-9B34D8732354}"/>
                  </a:ext>
                </a:extLst>
              </p:cNvPr>
              <p:cNvSpPr txBox="1"/>
              <p:nvPr/>
            </p:nvSpPr>
            <p:spPr>
              <a:xfrm>
                <a:off x="5637630" y="4232819"/>
                <a:ext cx="1651379" cy="72180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sz="4000" b="1" i="1" smtClean="0">
                              <a:solidFill>
                                <a:srgbClr val="FF0066"/>
                              </a:solidFill>
                              <a:latin typeface="Cambria Math" panose="02040503050406030204" pitchFamily="18" charset="0"/>
                            </a:rPr>
                          </m:ctrlPr>
                        </m:sSupPr>
                        <m:e>
                          <m:r>
                            <a:rPr lang="en-US" sz="4000" b="1" i="1" smtClean="0">
                              <a:solidFill>
                                <a:srgbClr val="FF0066"/>
                              </a:solidFill>
                              <a:latin typeface="Cambria Math" panose="02040503050406030204" pitchFamily="18" charset="0"/>
                            </a:rPr>
                            <m:t>𝒄𝒎</m:t>
                          </m:r>
                        </m:e>
                        <m:sup>
                          <m:r>
                            <a:rPr lang="en-US" sz="4000" b="1" i="1" smtClean="0">
                              <a:solidFill>
                                <a:srgbClr val="FF0066"/>
                              </a:solidFill>
                              <a:latin typeface="Cambria Math" panose="02040503050406030204" pitchFamily="18" charset="0"/>
                            </a:rPr>
                            <m:t>𝟐</m:t>
                          </m:r>
                        </m:sup>
                      </m:sSup>
                    </m:oMath>
                  </m:oMathPara>
                </a14:m>
                <a:endParaRPr lang="en-US" sz="4000" b="1">
                  <a:solidFill>
                    <a:srgbClr val="FF0066"/>
                  </a:solidFill>
                </a:endParaRPr>
              </a:p>
            </p:txBody>
          </p:sp>
        </mc:Choice>
        <mc:Fallback>
          <p:sp>
            <p:nvSpPr>
              <p:cNvPr id="19" name="Hộp Văn bản 18">
                <a:extLst>
                  <a:ext uri="{FF2B5EF4-FFF2-40B4-BE49-F238E27FC236}">
                    <a16:creationId xmlns:a16="http://schemas.microsoft.com/office/drawing/2014/main" xmlns:a14="http://schemas.microsoft.com/office/drawing/2010/main" xmlns="" id="{2E18447E-40D5-8FB0-157C-9B34D8732354}"/>
                  </a:ext>
                </a:extLst>
              </p:cNvPr>
              <p:cNvSpPr txBox="1">
                <a:spLocks noRot="1" noChangeAspect="1" noMove="1" noResize="1" noEditPoints="1" noAdjustHandles="1" noChangeArrowheads="1" noChangeShapeType="1" noTextEdit="1"/>
              </p:cNvSpPr>
              <p:nvPr/>
            </p:nvSpPr>
            <p:spPr>
              <a:xfrm>
                <a:off x="5637630" y="4232819"/>
                <a:ext cx="1651379" cy="721801"/>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Hộp Văn bản 19">
                <a:extLst>
                  <a:ext uri="{FF2B5EF4-FFF2-40B4-BE49-F238E27FC236}">
                    <a16:creationId xmlns:a16="http://schemas.microsoft.com/office/drawing/2014/main" xmlns="" id="{6B33F404-9ABB-5D85-B065-1BB53DB9C168}"/>
                  </a:ext>
                </a:extLst>
              </p:cNvPr>
              <p:cNvSpPr txBox="1"/>
              <p:nvPr/>
            </p:nvSpPr>
            <p:spPr>
              <a:xfrm>
                <a:off x="7565333" y="4222043"/>
                <a:ext cx="1651379" cy="72180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sz="4000" b="1" i="1" smtClean="0">
                              <a:solidFill>
                                <a:srgbClr val="FF0066"/>
                              </a:solidFill>
                              <a:latin typeface="Cambria Math" panose="02040503050406030204" pitchFamily="18" charset="0"/>
                            </a:rPr>
                          </m:ctrlPr>
                        </m:sSupPr>
                        <m:e>
                          <m:r>
                            <a:rPr lang="en-US" sz="4000" b="1" i="1" smtClean="0">
                              <a:solidFill>
                                <a:srgbClr val="FF0066"/>
                              </a:solidFill>
                              <a:latin typeface="Cambria Math" panose="02040503050406030204" pitchFamily="18" charset="0"/>
                            </a:rPr>
                            <m:t>𝒎𝒎</m:t>
                          </m:r>
                        </m:e>
                        <m:sup>
                          <m:r>
                            <a:rPr lang="en-US" sz="4000" b="1" i="1" smtClean="0">
                              <a:solidFill>
                                <a:srgbClr val="FF0066"/>
                              </a:solidFill>
                              <a:latin typeface="Cambria Math" panose="02040503050406030204" pitchFamily="18" charset="0"/>
                            </a:rPr>
                            <m:t>𝟐</m:t>
                          </m:r>
                        </m:sup>
                      </m:sSup>
                    </m:oMath>
                  </m:oMathPara>
                </a14:m>
                <a:endParaRPr lang="en-US" sz="4000" b="1">
                  <a:solidFill>
                    <a:srgbClr val="FF0066"/>
                  </a:solidFill>
                </a:endParaRPr>
              </a:p>
            </p:txBody>
          </p:sp>
        </mc:Choice>
        <mc:Fallback>
          <p:sp>
            <p:nvSpPr>
              <p:cNvPr id="20" name="Hộp Văn bản 19">
                <a:extLst>
                  <a:ext uri="{FF2B5EF4-FFF2-40B4-BE49-F238E27FC236}">
                    <a16:creationId xmlns:a16="http://schemas.microsoft.com/office/drawing/2014/main" xmlns:a14="http://schemas.microsoft.com/office/drawing/2010/main" xmlns="" id="{6B33F404-9ABB-5D85-B065-1BB53DB9C168}"/>
                  </a:ext>
                </a:extLst>
              </p:cNvPr>
              <p:cNvSpPr txBox="1">
                <a:spLocks noRot="1" noChangeAspect="1" noMove="1" noResize="1" noEditPoints="1" noAdjustHandles="1" noChangeArrowheads="1" noChangeShapeType="1" noTextEdit="1"/>
              </p:cNvSpPr>
              <p:nvPr/>
            </p:nvSpPr>
            <p:spPr>
              <a:xfrm>
                <a:off x="7565333" y="4222043"/>
                <a:ext cx="1651379" cy="721801"/>
              </a:xfrm>
              <a:prstGeom prst="rect">
                <a:avLst/>
              </a:prstGeom>
              <a:blipFill rotWithShape="0">
                <a:blip r:embed="rId6"/>
                <a:stretch>
                  <a:fillRect/>
                </a:stretch>
              </a:blipFill>
            </p:spPr>
            <p:txBody>
              <a:bodyPr/>
              <a:lstStyle/>
              <a:p>
                <a:r>
                  <a:rPr lang="en-US">
                    <a:noFill/>
                  </a:rPr>
                  <a:t> </a:t>
                </a:r>
              </a:p>
            </p:txBody>
          </p:sp>
        </mc:Fallback>
      </mc:AlternateContent>
      <p:pic>
        <p:nvPicPr>
          <p:cNvPr id="22" name="Hình ảnh 21" descr="Ảnh có chứa màu đen, bóng tối&#10;&#10;Mô tả được tạo tự động">
            <a:extLst>
              <a:ext uri="{FF2B5EF4-FFF2-40B4-BE49-F238E27FC236}">
                <a16:creationId xmlns:a16="http://schemas.microsoft.com/office/drawing/2014/main" xmlns="" id="{9DFB0755-DD0F-D3FB-6ADE-C27ECA7AA1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714790" flipH="1">
            <a:off x="2628996" y="3370253"/>
            <a:ext cx="1546284" cy="1546284"/>
          </a:xfrm>
          <a:prstGeom prst="rect">
            <a:avLst/>
          </a:prstGeom>
        </p:spPr>
      </p:pic>
      <p:pic>
        <p:nvPicPr>
          <p:cNvPr id="23" name="Hình ảnh 22" descr="Ảnh có chứa màu đen, bóng tối&#10;&#10;Mô tả được tạo tự động">
            <a:extLst>
              <a:ext uri="{FF2B5EF4-FFF2-40B4-BE49-F238E27FC236}">
                <a16:creationId xmlns:a16="http://schemas.microsoft.com/office/drawing/2014/main" xmlns="" id="{1D0B61D2-CD08-D9C8-A5C4-DC6B1DFEBB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714790" flipH="1">
            <a:off x="4576750" y="3401752"/>
            <a:ext cx="1546284" cy="1546284"/>
          </a:xfrm>
          <a:prstGeom prst="rect">
            <a:avLst/>
          </a:prstGeom>
        </p:spPr>
      </p:pic>
      <p:pic>
        <p:nvPicPr>
          <p:cNvPr id="24" name="Hình ảnh 23" descr="Ảnh có chứa màu đen, bóng tối&#10;&#10;Mô tả được tạo tự động">
            <a:extLst>
              <a:ext uri="{FF2B5EF4-FFF2-40B4-BE49-F238E27FC236}">
                <a16:creationId xmlns:a16="http://schemas.microsoft.com/office/drawing/2014/main" xmlns="" id="{D6621730-452B-5948-D912-1CDBA34E6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714790" flipH="1">
            <a:off x="6524504" y="3433251"/>
            <a:ext cx="1546284" cy="1546284"/>
          </a:xfrm>
          <a:prstGeom prst="rect">
            <a:avLst/>
          </a:prstGeom>
        </p:spPr>
      </p:pic>
      <p:pic>
        <p:nvPicPr>
          <p:cNvPr id="26" name="Hình ảnh 25" descr="Ảnh có chứa màu đen, bóng tối&#10;&#10;Mô tả được tạo tự động">
            <a:extLst>
              <a:ext uri="{FF2B5EF4-FFF2-40B4-BE49-F238E27FC236}">
                <a16:creationId xmlns:a16="http://schemas.microsoft.com/office/drawing/2014/main" xmlns="" id="{B13CCB20-3EC9-E2DD-6141-439ADA558D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714790" flipV="1">
            <a:off x="2628995" y="4299687"/>
            <a:ext cx="1546284" cy="1546284"/>
          </a:xfrm>
          <a:prstGeom prst="rect">
            <a:avLst/>
          </a:prstGeom>
        </p:spPr>
      </p:pic>
      <p:pic>
        <p:nvPicPr>
          <p:cNvPr id="27" name="Hình ảnh 26" descr="Ảnh có chứa màu đen, bóng tối&#10;&#10;Mô tả được tạo tự động">
            <a:extLst>
              <a:ext uri="{FF2B5EF4-FFF2-40B4-BE49-F238E27FC236}">
                <a16:creationId xmlns:a16="http://schemas.microsoft.com/office/drawing/2014/main" xmlns="" id="{8F027710-369A-3FA3-AC01-06D6EA5A9A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714790" flipV="1">
            <a:off x="4576749" y="4331186"/>
            <a:ext cx="1546284" cy="1546284"/>
          </a:xfrm>
          <a:prstGeom prst="rect">
            <a:avLst/>
          </a:prstGeom>
        </p:spPr>
      </p:pic>
      <p:pic>
        <p:nvPicPr>
          <p:cNvPr id="28" name="Hình ảnh 27" descr="Ảnh có chứa màu đen, bóng tối&#10;&#10;Mô tả được tạo tự động">
            <a:extLst>
              <a:ext uri="{FF2B5EF4-FFF2-40B4-BE49-F238E27FC236}">
                <a16:creationId xmlns:a16="http://schemas.microsoft.com/office/drawing/2014/main" xmlns="" id="{0A5D92B9-456F-6953-0032-00BFE1A363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714790" flipV="1">
            <a:off x="6524503" y="4362685"/>
            <a:ext cx="1546284" cy="1546284"/>
          </a:xfrm>
          <a:prstGeom prst="rect">
            <a:avLst/>
          </a:prstGeom>
        </p:spPr>
      </p:pic>
      <p:sp>
        <p:nvSpPr>
          <p:cNvPr id="29" name="Hộp Văn bản 28">
            <a:extLst>
              <a:ext uri="{FF2B5EF4-FFF2-40B4-BE49-F238E27FC236}">
                <a16:creationId xmlns:a16="http://schemas.microsoft.com/office/drawing/2014/main" xmlns="" id="{A67E0043-D6DA-BE88-3C46-C1272B364B37}"/>
              </a:ext>
            </a:extLst>
          </p:cNvPr>
          <p:cNvSpPr txBox="1"/>
          <p:nvPr/>
        </p:nvSpPr>
        <p:spPr>
          <a:xfrm>
            <a:off x="2547762" y="2775349"/>
            <a:ext cx="1651379" cy="707886"/>
          </a:xfrm>
          <a:prstGeom prst="rect">
            <a:avLst/>
          </a:prstGeom>
          <a:noFill/>
        </p:spPr>
        <p:txBody>
          <a:bodyPr wrap="square" rtlCol="0">
            <a:spAutoFit/>
          </a:bodyPr>
          <a:lstStyle/>
          <a:p>
            <a:pPr algn="ctr"/>
            <a:r>
              <a:rPr lang="en-US" sz="4000" b="1">
                <a:solidFill>
                  <a:srgbClr val="FF0066"/>
                </a:solidFill>
              </a:rPr>
              <a:t>x 100</a:t>
            </a:r>
          </a:p>
        </p:txBody>
      </p:sp>
      <p:sp>
        <p:nvSpPr>
          <p:cNvPr id="30" name="Hộp Văn bản 29">
            <a:extLst>
              <a:ext uri="{FF2B5EF4-FFF2-40B4-BE49-F238E27FC236}">
                <a16:creationId xmlns:a16="http://schemas.microsoft.com/office/drawing/2014/main" xmlns="" id="{37FC5A9F-9470-8D8B-8BA9-EE4042DD8FBD}"/>
              </a:ext>
            </a:extLst>
          </p:cNvPr>
          <p:cNvSpPr txBox="1"/>
          <p:nvPr/>
        </p:nvSpPr>
        <p:spPr>
          <a:xfrm>
            <a:off x="4532837" y="2766136"/>
            <a:ext cx="1651379" cy="707886"/>
          </a:xfrm>
          <a:prstGeom prst="rect">
            <a:avLst/>
          </a:prstGeom>
          <a:noFill/>
        </p:spPr>
        <p:txBody>
          <a:bodyPr wrap="square" rtlCol="0">
            <a:spAutoFit/>
          </a:bodyPr>
          <a:lstStyle/>
          <a:p>
            <a:pPr algn="ctr"/>
            <a:r>
              <a:rPr lang="en-US" sz="4000" b="1">
                <a:solidFill>
                  <a:srgbClr val="FF0066"/>
                </a:solidFill>
              </a:rPr>
              <a:t>x 100</a:t>
            </a:r>
          </a:p>
        </p:txBody>
      </p:sp>
      <p:sp>
        <p:nvSpPr>
          <p:cNvPr id="31" name="Hộp Văn bản 30">
            <a:extLst>
              <a:ext uri="{FF2B5EF4-FFF2-40B4-BE49-F238E27FC236}">
                <a16:creationId xmlns:a16="http://schemas.microsoft.com/office/drawing/2014/main" xmlns="" id="{8FA7EEAA-C514-0CE2-4624-BE99E503B7FC}"/>
              </a:ext>
            </a:extLst>
          </p:cNvPr>
          <p:cNvSpPr txBox="1"/>
          <p:nvPr/>
        </p:nvSpPr>
        <p:spPr>
          <a:xfrm>
            <a:off x="6517912" y="2756923"/>
            <a:ext cx="1651379" cy="707886"/>
          </a:xfrm>
          <a:prstGeom prst="rect">
            <a:avLst/>
          </a:prstGeom>
          <a:noFill/>
        </p:spPr>
        <p:txBody>
          <a:bodyPr wrap="square" rtlCol="0">
            <a:spAutoFit/>
          </a:bodyPr>
          <a:lstStyle/>
          <a:p>
            <a:pPr algn="ctr"/>
            <a:r>
              <a:rPr lang="en-US" sz="4000" b="1">
                <a:solidFill>
                  <a:srgbClr val="FF0066"/>
                </a:solidFill>
              </a:rPr>
              <a:t>x 100</a:t>
            </a:r>
          </a:p>
        </p:txBody>
      </p:sp>
      <p:sp>
        <p:nvSpPr>
          <p:cNvPr id="32" name="Hộp Văn bản 31">
            <a:extLst>
              <a:ext uri="{FF2B5EF4-FFF2-40B4-BE49-F238E27FC236}">
                <a16:creationId xmlns:a16="http://schemas.microsoft.com/office/drawing/2014/main" xmlns="" id="{3EF903BE-3A60-385E-61EB-ADBE9B2D9949}"/>
              </a:ext>
            </a:extLst>
          </p:cNvPr>
          <p:cNvSpPr txBox="1"/>
          <p:nvPr/>
        </p:nvSpPr>
        <p:spPr>
          <a:xfrm>
            <a:off x="2547762" y="5741443"/>
            <a:ext cx="1651379" cy="707886"/>
          </a:xfrm>
          <a:prstGeom prst="rect">
            <a:avLst/>
          </a:prstGeom>
          <a:noFill/>
        </p:spPr>
        <p:txBody>
          <a:bodyPr wrap="square" rtlCol="0">
            <a:spAutoFit/>
          </a:bodyPr>
          <a:lstStyle/>
          <a:p>
            <a:pPr algn="ctr"/>
            <a:r>
              <a:rPr lang="en-US" sz="4000" b="1">
                <a:solidFill>
                  <a:srgbClr val="FF0066"/>
                </a:solidFill>
              </a:rPr>
              <a:t>: 100</a:t>
            </a:r>
          </a:p>
        </p:txBody>
      </p:sp>
      <p:sp>
        <p:nvSpPr>
          <p:cNvPr id="33" name="Hộp Văn bản 32">
            <a:extLst>
              <a:ext uri="{FF2B5EF4-FFF2-40B4-BE49-F238E27FC236}">
                <a16:creationId xmlns:a16="http://schemas.microsoft.com/office/drawing/2014/main" xmlns="" id="{95560351-565C-FE0B-86D5-1B1E77271E55}"/>
              </a:ext>
            </a:extLst>
          </p:cNvPr>
          <p:cNvSpPr txBox="1"/>
          <p:nvPr/>
        </p:nvSpPr>
        <p:spPr>
          <a:xfrm>
            <a:off x="4532837" y="5732230"/>
            <a:ext cx="1651379" cy="707886"/>
          </a:xfrm>
          <a:prstGeom prst="rect">
            <a:avLst/>
          </a:prstGeom>
          <a:noFill/>
        </p:spPr>
        <p:txBody>
          <a:bodyPr wrap="square" rtlCol="0">
            <a:spAutoFit/>
          </a:bodyPr>
          <a:lstStyle/>
          <a:p>
            <a:pPr algn="ctr"/>
            <a:r>
              <a:rPr lang="en-US" sz="4000" b="1">
                <a:solidFill>
                  <a:srgbClr val="FF0066"/>
                </a:solidFill>
              </a:rPr>
              <a:t>: 100</a:t>
            </a:r>
          </a:p>
        </p:txBody>
      </p:sp>
      <p:sp>
        <p:nvSpPr>
          <p:cNvPr id="34" name="Hộp Văn bản 33">
            <a:extLst>
              <a:ext uri="{FF2B5EF4-FFF2-40B4-BE49-F238E27FC236}">
                <a16:creationId xmlns:a16="http://schemas.microsoft.com/office/drawing/2014/main" xmlns="" id="{CFA6C88B-474B-C77D-B686-D4517C7E7C5B}"/>
              </a:ext>
            </a:extLst>
          </p:cNvPr>
          <p:cNvSpPr txBox="1"/>
          <p:nvPr/>
        </p:nvSpPr>
        <p:spPr>
          <a:xfrm>
            <a:off x="6517912" y="5723017"/>
            <a:ext cx="1651379" cy="707886"/>
          </a:xfrm>
          <a:prstGeom prst="rect">
            <a:avLst/>
          </a:prstGeom>
          <a:noFill/>
        </p:spPr>
        <p:txBody>
          <a:bodyPr wrap="square" rtlCol="0">
            <a:spAutoFit/>
          </a:bodyPr>
          <a:lstStyle/>
          <a:p>
            <a:pPr algn="ctr"/>
            <a:r>
              <a:rPr lang="en-US" sz="4000" b="1">
                <a:solidFill>
                  <a:srgbClr val="FF0066"/>
                </a:solidFill>
              </a:rPr>
              <a:t>: 100</a:t>
            </a:r>
          </a:p>
        </p:txBody>
      </p:sp>
    </p:spTree>
    <p:extLst>
      <p:ext uri="{BB962C8B-B14F-4D97-AF65-F5344CB8AC3E}">
        <p14:creationId xmlns:p14="http://schemas.microsoft.com/office/powerpoint/2010/main" val="8746483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arn(inVertical)">
                                      <p:cBhvr>
                                        <p:cTn id="38" dur="500"/>
                                        <p:tgtEl>
                                          <p:spTgt spid="29"/>
                                        </p:tgtEl>
                                      </p:cBhvr>
                                    </p:animEffect>
                                  </p:childTnLst>
                                </p:cTn>
                              </p:par>
                              <p:par>
                                <p:cTn id="39" presetID="16" presetClass="entr" presetSubtype="21"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childTnLst>
                          </p:cTn>
                        </p:par>
                        <p:par>
                          <p:cTn id="42" fill="hold">
                            <p:stCondLst>
                              <p:cond delay="1000"/>
                            </p:stCondLst>
                            <p:childTnLst>
                              <p:par>
                                <p:cTn id="43" presetID="16" presetClass="entr" presetSubtype="21"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arn(inVertical)">
                                      <p:cBhvr>
                                        <p:cTn id="45" dur="500"/>
                                        <p:tgtEl>
                                          <p:spTgt spid="30"/>
                                        </p:tgtEl>
                                      </p:cBhvr>
                                    </p:animEffect>
                                  </p:childTnLst>
                                </p:cTn>
                              </p:par>
                              <p:par>
                                <p:cTn id="46" presetID="16" presetClass="entr" presetSubtype="21"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arn(inVertical)">
                                      <p:cBhvr>
                                        <p:cTn id="48" dur="500"/>
                                        <p:tgtEl>
                                          <p:spTgt spid="23"/>
                                        </p:tgtEl>
                                      </p:cBhvr>
                                    </p:animEffect>
                                  </p:childTnLst>
                                </p:cTn>
                              </p:par>
                            </p:childTnLst>
                          </p:cTn>
                        </p:par>
                        <p:par>
                          <p:cTn id="49" fill="hold">
                            <p:stCondLst>
                              <p:cond delay="1500"/>
                            </p:stCondLst>
                            <p:childTnLst>
                              <p:par>
                                <p:cTn id="50" presetID="16" presetClass="entr" presetSubtype="21"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barn(inVertical)">
                                      <p:cBhvr>
                                        <p:cTn id="52" dur="500"/>
                                        <p:tgtEl>
                                          <p:spTgt spid="31"/>
                                        </p:tgtEl>
                                      </p:cBhvr>
                                    </p:animEffect>
                                  </p:childTnLst>
                                </p:cTn>
                              </p:par>
                              <p:par>
                                <p:cTn id="53" presetID="16" presetClass="entr" presetSubtype="21"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barn(inVertical)">
                                      <p:cBhvr>
                                        <p:cTn id="63" dur="500"/>
                                        <p:tgtEl>
                                          <p:spTgt spid="34"/>
                                        </p:tgtEl>
                                      </p:cBhvr>
                                    </p:animEffect>
                                  </p:childTnLst>
                                </p:cTn>
                              </p:par>
                            </p:childTnLst>
                          </p:cTn>
                        </p:par>
                        <p:par>
                          <p:cTn id="64" fill="hold">
                            <p:stCondLst>
                              <p:cond delay="500"/>
                            </p:stCondLst>
                            <p:childTnLst>
                              <p:par>
                                <p:cTn id="65" presetID="16" presetClass="entr" presetSubtype="21"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arn(inVertical)">
                                      <p:cBhvr>
                                        <p:cTn id="67" dur="500"/>
                                        <p:tgtEl>
                                          <p:spTgt spid="27"/>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barn(inVertical)">
                                      <p:cBhvr>
                                        <p:cTn id="70" dur="500"/>
                                        <p:tgtEl>
                                          <p:spTgt spid="33"/>
                                        </p:tgtEl>
                                      </p:cBhvr>
                                    </p:animEffect>
                                  </p:childTnLst>
                                </p:cTn>
                              </p:par>
                            </p:childTnLst>
                          </p:cTn>
                        </p:par>
                        <p:par>
                          <p:cTn id="71" fill="hold">
                            <p:stCondLst>
                              <p:cond delay="1000"/>
                            </p:stCondLst>
                            <p:childTnLst>
                              <p:par>
                                <p:cTn id="72" presetID="16" presetClass="entr" presetSubtype="21" fill="hold"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arn(inVertical)">
                                      <p:cBhvr>
                                        <p:cTn id="74" dur="500"/>
                                        <p:tgtEl>
                                          <p:spTgt spid="26"/>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barn(inVertical)">
                                      <p:cBhvr>
                                        <p:cTn id="7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6" grpId="0"/>
      <p:bldP spid="18" grpId="0"/>
      <p:bldP spid="19" grpId="0"/>
      <p:bldP spid="20" grpId="0"/>
      <p:bldP spid="29" grpId="0"/>
      <p:bldP spid="30" grpId="0"/>
      <p:bldP spid="31" grpId="0"/>
      <p:bldP spid="32"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7">
            <a:extLst>
              <a:ext uri="{FF2B5EF4-FFF2-40B4-BE49-F238E27FC236}">
                <a16:creationId xmlns:a16="http://schemas.microsoft.com/office/drawing/2014/main" xmlns="" id="{E4CE62CC-4186-CE02-52E3-1EEA93E8D18F}"/>
              </a:ext>
            </a:extLst>
          </p:cNvPr>
          <p:cNvSpPr/>
          <p:nvPr/>
        </p:nvSpPr>
        <p:spPr>
          <a:xfrm>
            <a:off x="298896" y="393895"/>
            <a:ext cx="11587062" cy="6119447"/>
          </a:xfrm>
          <a:prstGeom prst="roundRect">
            <a:avLst/>
          </a:prstGeom>
          <a:solidFill>
            <a:schemeClr val="bg1">
              <a:alpha val="86000"/>
            </a:schemeClr>
          </a:solidFill>
          <a:ln w="76200">
            <a:solidFill>
              <a:srgbClr val="99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4546A"/>
                </a:solidFill>
                <a:effectLst/>
                <a:uLnTx/>
                <a:uFillTx/>
                <a:latin typeface="Calibri" panose="020F0502020204030204"/>
                <a:ea typeface="+mn-ea"/>
                <a:cs typeface="+mn-cs"/>
              </a:rPr>
              <a:t>	</a:t>
            </a:r>
            <a:endParaRPr kumimoji="0" lang="en-US" sz="60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grpSp>
        <p:nvGrpSpPr>
          <p:cNvPr id="2" name="Nhóm 14">
            <a:extLst>
              <a:ext uri="{FF2B5EF4-FFF2-40B4-BE49-F238E27FC236}">
                <a16:creationId xmlns:a16="http://schemas.microsoft.com/office/drawing/2014/main" xmlns="" id="{0D4EF466-6A63-36B8-6E1F-D6F23D5DC525}"/>
              </a:ext>
            </a:extLst>
          </p:cNvPr>
          <p:cNvGrpSpPr/>
          <p:nvPr/>
        </p:nvGrpSpPr>
        <p:grpSpPr>
          <a:xfrm>
            <a:off x="1042217" y="649680"/>
            <a:ext cx="10373192" cy="784830"/>
            <a:chOff x="678426" y="514924"/>
            <a:chExt cx="10373192" cy="784830"/>
          </a:xfrm>
        </p:grpSpPr>
        <p:grpSp>
          <p:nvGrpSpPr>
            <p:cNvPr id="3" name="Nhóm 15">
              <a:extLst>
                <a:ext uri="{FF2B5EF4-FFF2-40B4-BE49-F238E27FC236}">
                  <a16:creationId xmlns:a16="http://schemas.microsoft.com/office/drawing/2014/main" xmlns="" id="{B06A97F3-3066-13EB-A901-1C1DC994B952}"/>
                </a:ext>
              </a:extLst>
            </p:cNvPr>
            <p:cNvGrpSpPr/>
            <p:nvPr/>
          </p:nvGrpSpPr>
          <p:grpSpPr>
            <a:xfrm>
              <a:off x="678426" y="514924"/>
              <a:ext cx="793415" cy="784830"/>
              <a:chOff x="678426" y="514924"/>
              <a:chExt cx="793415" cy="784830"/>
            </a:xfrm>
          </p:grpSpPr>
          <p:sp>
            <p:nvSpPr>
              <p:cNvPr id="5" name="Oval 22">
                <a:extLst>
                  <a:ext uri="{FF2B5EF4-FFF2-40B4-BE49-F238E27FC236}">
                    <a16:creationId xmlns:a16="http://schemas.microsoft.com/office/drawing/2014/main" xmlns="" id="{86E35536-49EB-7921-CBB1-5E78C764E0AF}"/>
                  </a:ext>
                </a:extLst>
              </p:cNvPr>
              <p:cNvSpPr/>
              <p:nvPr/>
            </p:nvSpPr>
            <p:spPr>
              <a:xfrm>
                <a:off x="678426" y="556818"/>
                <a:ext cx="793415" cy="742935"/>
              </a:xfrm>
              <a:prstGeom prst="ellipse">
                <a:avLst/>
              </a:prstGeom>
              <a:solidFill>
                <a:srgbClr val="FF5050"/>
              </a:solidFill>
              <a:ln w="12700" cap="flat" cmpd="sng" algn="ctr">
                <a:no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TextBox 23">
                <a:extLst>
                  <a:ext uri="{FF2B5EF4-FFF2-40B4-BE49-F238E27FC236}">
                    <a16:creationId xmlns:a16="http://schemas.microsoft.com/office/drawing/2014/main" xmlns="" id="{75E5A187-8EBF-A56B-1A11-1712723F5EB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0" cap="none" spc="0" normalizeH="0" baseline="0" noProof="0">
                    <a:ln>
                      <a:noFill/>
                    </a:ln>
                    <a:solidFill>
                      <a:prstClr val="white"/>
                    </a:solidFill>
                    <a:effectLst/>
                    <a:uLnTx/>
                    <a:uFillTx/>
                    <a:latin typeface="iCiel Pony" panose="02000000000000000000" pitchFamily="2" charset="0"/>
                    <a:ea typeface="+mn-ea"/>
                    <a:cs typeface="+mn-cs"/>
                  </a:rPr>
                  <a:t>4</a:t>
                </a:r>
                <a:endParaRPr kumimoji="0" lang="vi-VN" sz="4500" b="0" i="0" u="none" strike="noStrike" kern="0" cap="none" spc="0" normalizeH="0" baseline="0" noProof="0" dirty="0">
                  <a:ln>
                    <a:noFill/>
                  </a:ln>
                  <a:solidFill>
                    <a:prstClr val="white"/>
                  </a:solidFill>
                  <a:effectLst/>
                  <a:uLnTx/>
                  <a:uFillTx/>
                  <a:latin typeface="iCiel Pony" panose="02000000000000000000" pitchFamily="2" charset="0"/>
                  <a:ea typeface="+mn-ea"/>
                  <a:cs typeface="+mn-cs"/>
                </a:endParaRPr>
              </a:p>
            </p:txBody>
          </p:sp>
        </p:grpSp>
        <p:sp>
          <p:nvSpPr>
            <p:cNvPr id="4" name="TextBox 16">
              <a:extLst>
                <a:ext uri="{FF2B5EF4-FFF2-40B4-BE49-F238E27FC236}">
                  <a16:creationId xmlns:a16="http://schemas.microsoft.com/office/drawing/2014/main" xmlns="" id="{17A59A4B-B596-7B9F-158C-17D76D986F22}"/>
                </a:ext>
              </a:extLst>
            </p:cNvPr>
            <p:cNvSpPr txBox="1"/>
            <p:nvPr/>
          </p:nvSpPr>
          <p:spPr>
            <a:xfrm>
              <a:off x="1499138" y="528572"/>
              <a:ext cx="9552480" cy="680827"/>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Số?</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mc:AlternateContent xmlns:mc="http://schemas.openxmlformats.org/markup-compatibility/2006">
        <mc:Choice xmlns:a14="http://schemas.microsoft.com/office/drawing/2010/main" Requires="a14">
          <p:graphicFrame>
            <p:nvGraphicFramePr>
              <p:cNvPr id="7" name="Bảng 6">
                <a:extLst>
                  <a:ext uri="{FF2B5EF4-FFF2-40B4-BE49-F238E27FC236}">
                    <a16:creationId xmlns:a16="http://schemas.microsoft.com/office/drawing/2014/main" xmlns="" id="{771E3DD3-5674-DC25-1231-F0493F100ED0}"/>
                  </a:ext>
                </a:extLst>
              </p:cNvPr>
              <p:cNvGraphicFramePr>
                <a:graphicFrameLocks noGrp="1"/>
              </p:cNvGraphicFramePr>
              <p:nvPr>
                <p:extLst/>
              </p:nvPr>
            </p:nvGraphicFramePr>
            <p:xfrm>
              <a:off x="1111458" y="1550016"/>
              <a:ext cx="10433128" cy="2469087"/>
            </p:xfrm>
            <a:graphic>
              <a:graphicData uri="http://schemas.openxmlformats.org/drawingml/2006/table">
                <a:tbl>
                  <a:tblPr firstRow="1" bandRow="1">
                    <a:tableStyleId>{00A15C55-8517-42AA-B614-E9B94910E393}</a:tableStyleId>
                  </a:tblPr>
                  <a:tblGrid>
                    <a:gridCol w="2608282">
                      <a:extLst>
                        <a:ext uri="{9D8B030D-6E8A-4147-A177-3AD203B41FA5}">
                          <a16:colId xmlns:a16="http://schemas.microsoft.com/office/drawing/2014/main" xmlns="" val="844743758"/>
                        </a:ext>
                      </a:extLst>
                    </a:gridCol>
                    <a:gridCol w="2608282">
                      <a:extLst>
                        <a:ext uri="{9D8B030D-6E8A-4147-A177-3AD203B41FA5}">
                          <a16:colId xmlns:a16="http://schemas.microsoft.com/office/drawing/2014/main" xmlns="" val="2018555335"/>
                        </a:ext>
                      </a:extLst>
                    </a:gridCol>
                    <a:gridCol w="2608282">
                      <a:extLst>
                        <a:ext uri="{9D8B030D-6E8A-4147-A177-3AD203B41FA5}">
                          <a16:colId xmlns:a16="http://schemas.microsoft.com/office/drawing/2014/main" xmlns="" val="1711923854"/>
                        </a:ext>
                      </a:extLst>
                    </a:gridCol>
                    <a:gridCol w="2608282">
                      <a:extLst>
                        <a:ext uri="{9D8B030D-6E8A-4147-A177-3AD203B41FA5}">
                          <a16:colId xmlns:a16="http://schemas.microsoft.com/office/drawing/2014/main" xmlns="" val="3633191674"/>
                        </a:ext>
                      </a:extLst>
                    </a:gridCol>
                  </a:tblGrid>
                  <a:tr h="670767">
                    <a:tc>
                      <a:txBody>
                        <a:bodyPr/>
                        <a:lstStyle/>
                        <a:p>
                          <a:pPr algn="ctr"/>
                          <a:r>
                            <a:rPr lang="en-US" sz="3200" b="0">
                              <a:solidFill>
                                <a:schemeClr val="tx1"/>
                              </a:solidFill>
                            </a:rPr>
                            <a:t>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a:solidFill>
                                <a:schemeClr val="tx1"/>
                              </a:solidFill>
                            </a:rPr>
                            <a:t>dm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a:solidFill>
                                <a:schemeClr val="tx1"/>
                              </a:solidFill>
                            </a:rPr>
                            <a:t>cm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a:solidFill>
                                <a:schemeClr val="tx1"/>
                              </a:solidFill>
                            </a:rPr>
                            <a:t>mm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412363132"/>
                      </a:ext>
                    </a:extLst>
                  </a:tr>
                  <a:tr h="1515979">
                    <a:tc>
                      <a:txBody>
                        <a:bodyPr/>
                        <a:lstStyle/>
                        <a:p>
                          <a:pPr algn="l"/>
                          <a:r>
                            <a:rPr lang="en-US" sz="2800" b="0">
                              <a:solidFill>
                                <a:schemeClr val="tx1"/>
                              </a:solidFill>
                            </a:rPr>
                            <a:t>   1 </a:t>
                          </a:r>
                          <a14:m>
                            <m:oMath xmlns:m="http://schemas.openxmlformats.org/officeDocument/2006/math">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𝑚</m:t>
                                  </m:r>
                                </m:e>
                                <m:sup>
                                  <m:r>
                                    <a:rPr lang="en-US" sz="2800" b="0" i="1" smtClean="0">
                                      <a:solidFill>
                                        <a:schemeClr val="tx1"/>
                                      </a:solidFill>
                                      <a:latin typeface="Cambria Math" panose="02040503050406030204" pitchFamily="18" charset="0"/>
                                    </a:rPr>
                                    <m:t>2</m:t>
                                  </m:r>
                                </m:sup>
                              </m:sSup>
                            </m:oMath>
                          </a14:m>
                          <a:endParaRPr lang="en-US" sz="2800" b="0">
                            <a:solidFill>
                              <a:schemeClr val="tx1"/>
                            </a:solidFill>
                          </a:endParaRPr>
                        </a:p>
                        <a:p>
                          <a:pPr algn="l"/>
                          <a:r>
                            <a:rPr lang="en-US" sz="2800" b="0">
                              <a:solidFill>
                                <a:schemeClr val="tx1"/>
                              </a:solidFill>
                            </a:rPr>
                            <a:t>= </a:t>
                          </a:r>
                          <a:r>
                            <a:rPr lang="en-US" sz="2800" b="1">
                              <a:solidFill>
                                <a:srgbClr val="0070C0"/>
                              </a:solidFill>
                            </a:rPr>
                            <a:t>100</a:t>
                          </a:r>
                          <a:r>
                            <a:rPr lang="en-US" sz="2800" b="0">
                              <a:solidFill>
                                <a:schemeClr val="tx1"/>
                              </a:solidFill>
                            </a:rPr>
                            <a:t> </a:t>
                          </a:r>
                          <a14:m>
                            <m:oMath xmlns:m="http://schemas.openxmlformats.org/officeDocument/2006/math">
                              <m:r>
                                <m:rPr>
                                  <m:sty m:val="p"/>
                                </m:rPr>
                                <a:rPr lang="en-US" sz="2800" b="0" i="0" smtClean="0">
                                  <a:solidFill>
                                    <a:schemeClr val="tx1"/>
                                  </a:solidFill>
                                  <a:latin typeface="Cambria Math" panose="02040503050406030204" pitchFamily="18" charset="0"/>
                                </a:rPr>
                                <m:t>d</m:t>
                              </m:r>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𝑚</m:t>
                                  </m:r>
                                </m:e>
                                <m:sup>
                                  <m:r>
                                    <a:rPr lang="en-US" sz="2800" b="0" i="1" smtClean="0">
                                      <a:solidFill>
                                        <a:schemeClr val="tx1"/>
                                      </a:solidFill>
                                      <a:latin typeface="Cambria Math" panose="02040503050406030204" pitchFamily="18" charset="0"/>
                                    </a:rPr>
                                    <m:t>2</m:t>
                                  </m:r>
                                </m:sup>
                              </m:sSup>
                            </m:oMath>
                          </a14:m>
                          <a:endParaRPr lang="en-US" sz="2800" b="0">
                            <a:solidFill>
                              <a:schemeClr val="tx1"/>
                            </a:solidFill>
                          </a:endParaRPr>
                        </a:p>
                        <a:p>
                          <a:pPr algn="l"/>
                          <a:r>
                            <a:rPr lang="en-US" sz="2800" b="0">
                              <a:solidFill>
                                <a:schemeClr val="tx1"/>
                              </a:solidFill>
                            </a:rPr>
                            <a:t>= </a:t>
                          </a:r>
                          <a:r>
                            <a:rPr lang="en-US" sz="2800" b="1">
                              <a:solidFill>
                                <a:srgbClr val="0070C0"/>
                              </a:solidFill>
                            </a:rPr>
                            <a:t>10000</a:t>
                          </a:r>
                          <a:r>
                            <a:rPr lang="en-US" sz="2800" b="0">
                              <a:solidFill>
                                <a:schemeClr val="tx1"/>
                              </a:solidFill>
                            </a:rPr>
                            <a:t> </a:t>
                          </a:r>
                          <a14:m>
                            <m:oMath xmlns:m="http://schemas.openxmlformats.org/officeDocument/2006/math">
                              <m:r>
                                <m:rPr>
                                  <m:sty m:val="p"/>
                                </m:rPr>
                                <a:rPr lang="en-US" sz="2800" b="0" i="0" smtClean="0">
                                  <a:solidFill>
                                    <a:schemeClr val="tx1"/>
                                  </a:solidFill>
                                  <a:latin typeface="Cambria Math" panose="02040503050406030204" pitchFamily="18" charset="0"/>
                                </a:rPr>
                                <m:t>c</m:t>
                              </m:r>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𝑚</m:t>
                                  </m:r>
                                </m:e>
                                <m:sup>
                                  <m:r>
                                    <a:rPr lang="en-US" sz="2800" b="0" i="1" smtClean="0">
                                      <a:solidFill>
                                        <a:schemeClr val="tx1"/>
                                      </a:solidFill>
                                      <a:latin typeface="Cambria Math" panose="02040503050406030204" pitchFamily="18" charset="0"/>
                                    </a:rPr>
                                    <m:t>2</m:t>
                                  </m:r>
                                </m:sup>
                              </m:sSup>
                            </m:oMath>
                          </a14:m>
                          <a:endParaRPr lang="en-US" sz="2800" b="0">
                            <a:solidFill>
                              <a:schemeClr val="tx1"/>
                            </a:solidFill>
                          </a:endParaRPr>
                        </a:p>
                        <a:p>
                          <a:pPr algn="l"/>
                          <a:r>
                            <a:rPr lang="en-US" sz="2800" b="0">
                              <a:solidFill>
                                <a:schemeClr val="tx1"/>
                              </a:solidFill>
                            </a:rPr>
                            <a:t>= </a:t>
                          </a:r>
                          <a:r>
                            <a:rPr lang="en-US" sz="2800" b="1">
                              <a:solidFill>
                                <a:srgbClr val="0070C0"/>
                              </a:solidFill>
                            </a:rPr>
                            <a:t>1000000</a:t>
                          </a:r>
                          <a:r>
                            <a:rPr lang="en-US" sz="2800" b="0">
                              <a:solidFill>
                                <a:schemeClr val="tx1"/>
                              </a:solidFill>
                            </a:rPr>
                            <a:t> </a:t>
                          </a:r>
                          <a14:m>
                            <m:oMath xmlns:m="http://schemas.openxmlformats.org/officeDocument/2006/math">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𝑚𝑚</m:t>
                                  </m:r>
                                </m:e>
                                <m:sup>
                                  <m:r>
                                    <a:rPr lang="en-US" sz="2800" b="0" i="1" smtClean="0">
                                      <a:solidFill>
                                        <a:schemeClr val="tx1"/>
                                      </a:solidFill>
                                      <a:latin typeface="Cambria Math" panose="02040503050406030204" pitchFamily="18" charset="0"/>
                                    </a:rPr>
                                    <m:t>2</m:t>
                                  </m:r>
                                </m:sup>
                              </m:sSup>
                            </m:oMath>
                          </a14:m>
                          <a:endParaRPr lang="en-US" sz="2800" b="0">
                            <a:solidFill>
                              <a:schemeClr val="tx1"/>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800" b="0">
                            <a:solidFill>
                              <a:schemeClr val="tx1"/>
                            </a:solidFill>
                          </a:endParaRPr>
                        </a:p>
                        <a:p>
                          <a:pPr algn="l"/>
                          <a:r>
                            <a:rPr lang="en-US" sz="2800" b="0">
                              <a:solidFill>
                                <a:schemeClr val="tx1"/>
                              </a:solidFill>
                            </a:rPr>
                            <a:t>   1 </a:t>
                          </a:r>
                          <a14:m>
                            <m:oMath xmlns:m="http://schemas.openxmlformats.org/officeDocument/2006/math">
                              <m:r>
                                <m:rPr>
                                  <m:sty m:val="p"/>
                                </m:rPr>
                                <a:rPr lang="en-US" sz="2800" b="0" i="0" smtClean="0">
                                  <a:solidFill>
                                    <a:schemeClr val="tx1"/>
                                  </a:solidFill>
                                  <a:latin typeface="Cambria Math" panose="02040503050406030204" pitchFamily="18" charset="0"/>
                                </a:rPr>
                                <m:t>d</m:t>
                              </m:r>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𝑚</m:t>
                                  </m:r>
                                </m:e>
                                <m:sup>
                                  <m:r>
                                    <a:rPr lang="en-US" sz="2800" b="0" i="1" smtClean="0">
                                      <a:solidFill>
                                        <a:schemeClr val="tx1"/>
                                      </a:solidFill>
                                      <a:latin typeface="Cambria Math" panose="02040503050406030204" pitchFamily="18" charset="0"/>
                                    </a:rPr>
                                    <m:t>2</m:t>
                                  </m:r>
                                </m:sup>
                              </m:sSup>
                            </m:oMath>
                          </a14:m>
                          <a:endParaRPr lang="en-US" sz="2800" b="0">
                            <a:solidFill>
                              <a:schemeClr val="tx1"/>
                            </a:solidFill>
                          </a:endParaRPr>
                        </a:p>
                        <a:p>
                          <a:pPr algn="l"/>
                          <a:r>
                            <a:rPr lang="en-US" sz="2800" b="0">
                              <a:solidFill>
                                <a:schemeClr val="tx1"/>
                              </a:solidFill>
                            </a:rPr>
                            <a:t>= </a:t>
                          </a:r>
                          <a:r>
                            <a:rPr lang="en-US" sz="2800" b="1">
                              <a:solidFill>
                                <a:srgbClr val="0070C0"/>
                              </a:solidFill>
                            </a:rPr>
                            <a:t>100</a:t>
                          </a:r>
                          <a:r>
                            <a:rPr lang="en-US" sz="2800" b="0">
                              <a:solidFill>
                                <a:schemeClr val="tx1"/>
                              </a:solidFill>
                            </a:rPr>
                            <a:t> </a:t>
                          </a:r>
                          <a14:m>
                            <m:oMath xmlns:m="http://schemas.openxmlformats.org/officeDocument/2006/math">
                              <m:r>
                                <m:rPr>
                                  <m:sty m:val="p"/>
                                </m:rPr>
                                <a:rPr lang="en-US" sz="2800" b="0" i="0" smtClean="0">
                                  <a:solidFill>
                                    <a:schemeClr val="tx1"/>
                                  </a:solidFill>
                                  <a:latin typeface="Cambria Math" panose="02040503050406030204" pitchFamily="18" charset="0"/>
                                </a:rPr>
                                <m:t>c</m:t>
                              </m:r>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𝑚</m:t>
                                  </m:r>
                                </m:e>
                                <m:sup>
                                  <m:r>
                                    <a:rPr lang="en-US" sz="2800" b="0" i="1" smtClean="0">
                                      <a:solidFill>
                                        <a:schemeClr val="tx1"/>
                                      </a:solidFill>
                                      <a:latin typeface="Cambria Math" panose="02040503050406030204" pitchFamily="18" charset="0"/>
                                    </a:rPr>
                                    <m:t>2</m:t>
                                  </m:r>
                                </m:sup>
                              </m:sSup>
                            </m:oMath>
                          </a14:m>
                          <a:endParaRPr lang="en-US" sz="2800" b="0">
                            <a:solidFill>
                              <a:schemeClr val="tx1"/>
                            </a:solidFill>
                          </a:endParaRPr>
                        </a:p>
                        <a:p>
                          <a:pPr algn="l"/>
                          <a:r>
                            <a:rPr lang="en-US" sz="2800" b="0">
                              <a:solidFill>
                                <a:schemeClr val="tx1"/>
                              </a:solidFill>
                            </a:rPr>
                            <a:t>= </a:t>
                          </a:r>
                          <a:r>
                            <a:rPr lang="en-US" sz="2800" b="1">
                              <a:solidFill>
                                <a:srgbClr val="0070C0"/>
                              </a:solidFill>
                            </a:rPr>
                            <a:t>10000</a:t>
                          </a:r>
                          <a:r>
                            <a:rPr lang="en-US" sz="2800" b="0">
                              <a:solidFill>
                                <a:schemeClr val="tx1"/>
                              </a:solidFill>
                            </a:rPr>
                            <a:t> </a:t>
                          </a:r>
                          <a14:m>
                            <m:oMath xmlns:m="http://schemas.openxmlformats.org/officeDocument/2006/math">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𝑚𝑚</m:t>
                                  </m:r>
                                </m:e>
                                <m:sup>
                                  <m:r>
                                    <a:rPr lang="en-US" sz="2800" b="0" i="1" smtClean="0">
                                      <a:solidFill>
                                        <a:schemeClr val="tx1"/>
                                      </a:solidFill>
                                      <a:latin typeface="Cambria Math" panose="02040503050406030204" pitchFamily="18" charset="0"/>
                                    </a:rPr>
                                    <m:t>2</m:t>
                                  </m:r>
                                </m:sup>
                              </m:sSup>
                            </m:oMath>
                          </a14:m>
                          <a:endParaRPr lang="en-US" sz="2800" b="0">
                            <a:solidFill>
                              <a:schemeClr val="tx1"/>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800" b="0">
                            <a:solidFill>
                              <a:schemeClr val="tx1"/>
                            </a:solidFill>
                          </a:endParaRPr>
                        </a:p>
                        <a:p>
                          <a:pPr algn="l"/>
                          <a:endParaRPr lang="en-US" sz="2800" b="0">
                            <a:solidFill>
                              <a:schemeClr val="tx1"/>
                            </a:solidFill>
                          </a:endParaRPr>
                        </a:p>
                        <a:p>
                          <a:pPr algn="l"/>
                          <a:r>
                            <a:rPr lang="en-US" sz="2800" b="0">
                              <a:solidFill>
                                <a:schemeClr val="tx1"/>
                              </a:solidFill>
                            </a:rPr>
                            <a:t>   1 </a:t>
                          </a:r>
                          <a14:m>
                            <m:oMath xmlns:m="http://schemas.openxmlformats.org/officeDocument/2006/math">
                              <m:r>
                                <m:rPr>
                                  <m:sty m:val="p"/>
                                </m:rPr>
                                <a:rPr lang="en-US" sz="2800" b="0" i="0" smtClean="0">
                                  <a:solidFill>
                                    <a:schemeClr val="tx1"/>
                                  </a:solidFill>
                                  <a:latin typeface="Cambria Math" panose="02040503050406030204" pitchFamily="18" charset="0"/>
                                </a:rPr>
                                <m:t>c</m:t>
                              </m:r>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𝑚</m:t>
                                  </m:r>
                                </m:e>
                                <m:sup>
                                  <m:r>
                                    <a:rPr lang="en-US" sz="2800" b="0" i="1" smtClean="0">
                                      <a:solidFill>
                                        <a:schemeClr val="tx1"/>
                                      </a:solidFill>
                                      <a:latin typeface="Cambria Math" panose="02040503050406030204" pitchFamily="18" charset="0"/>
                                    </a:rPr>
                                    <m:t>2</m:t>
                                  </m:r>
                                </m:sup>
                              </m:sSup>
                            </m:oMath>
                          </a14:m>
                          <a:endParaRPr lang="en-US" sz="2800" b="0">
                            <a:solidFill>
                              <a:schemeClr val="tx1"/>
                            </a:solidFill>
                          </a:endParaRPr>
                        </a:p>
                        <a:p>
                          <a:pPr algn="l"/>
                          <a:r>
                            <a:rPr lang="en-US" sz="2800" b="0">
                              <a:solidFill>
                                <a:schemeClr val="tx1"/>
                              </a:solidFill>
                            </a:rPr>
                            <a:t>= </a:t>
                          </a:r>
                          <a:r>
                            <a:rPr lang="en-US" sz="2800" b="1">
                              <a:solidFill>
                                <a:srgbClr val="0070C0"/>
                              </a:solidFill>
                            </a:rPr>
                            <a:t>100</a:t>
                          </a:r>
                          <a:r>
                            <a:rPr lang="en-US" sz="2800" b="0">
                              <a:solidFill>
                                <a:schemeClr val="tx1"/>
                              </a:solidFill>
                            </a:rPr>
                            <a:t> </a:t>
                          </a:r>
                          <a14:m>
                            <m:oMath xmlns:m="http://schemas.openxmlformats.org/officeDocument/2006/math">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𝑚𝑚</m:t>
                                  </m:r>
                                </m:e>
                                <m:sup>
                                  <m:r>
                                    <a:rPr lang="en-US" sz="2800" b="0" i="1" smtClean="0">
                                      <a:solidFill>
                                        <a:schemeClr val="tx1"/>
                                      </a:solidFill>
                                      <a:latin typeface="Cambria Math" panose="02040503050406030204" pitchFamily="18" charset="0"/>
                                    </a:rPr>
                                    <m:t>2</m:t>
                                  </m:r>
                                </m:sup>
                              </m:sSup>
                            </m:oMath>
                          </a14:m>
                          <a:endParaRPr lang="en-US" sz="2800" b="0">
                            <a:solidFill>
                              <a:schemeClr val="tx1"/>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800" b="0">
                            <a:solidFill>
                              <a:schemeClr val="tx1"/>
                            </a:solidFill>
                          </a:endParaRPr>
                        </a:p>
                        <a:p>
                          <a:pPr algn="l"/>
                          <a:endParaRPr lang="en-US" sz="2800" b="0">
                            <a:solidFill>
                              <a:schemeClr val="tx1"/>
                            </a:solidFill>
                          </a:endParaRPr>
                        </a:p>
                        <a:p>
                          <a:pPr algn="l"/>
                          <a:endParaRPr lang="en-US" sz="2800" b="0">
                            <a:solidFill>
                              <a:schemeClr val="tx1"/>
                            </a:solidFill>
                          </a:endParaRPr>
                        </a:p>
                        <a:p>
                          <a:pPr algn="l"/>
                          <a:r>
                            <a:rPr lang="en-US" sz="2800" b="0">
                              <a:solidFill>
                                <a:schemeClr val="tx1"/>
                              </a:solidFill>
                            </a:rPr>
                            <a:t>1 </a:t>
                          </a:r>
                          <a14:m>
                            <m:oMath xmlns:m="http://schemas.openxmlformats.org/officeDocument/2006/math">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𝑚𝑚</m:t>
                                  </m:r>
                                </m:e>
                                <m:sup>
                                  <m:r>
                                    <a:rPr lang="en-US" sz="2800" b="0" i="1" smtClean="0">
                                      <a:solidFill>
                                        <a:schemeClr val="tx1"/>
                                      </a:solidFill>
                                      <a:latin typeface="Cambria Math" panose="02040503050406030204" pitchFamily="18" charset="0"/>
                                    </a:rPr>
                                    <m:t>2</m:t>
                                  </m:r>
                                </m:sup>
                              </m:sSup>
                            </m:oMath>
                          </a14:m>
                          <a:endParaRPr lang="en-US" sz="2800" b="0">
                            <a:solidFill>
                              <a:schemeClr val="tx1"/>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61533281"/>
                      </a:ext>
                    </a:extLst>
                  </a:tr>
                </a:tbl>
              </a:graphicData>
            </a:graphic>
          </p:graphicFrame>
        </mc:Choice>
        <mc:Fallback>
          <p:graphicFrame>
            <p:nvGraphicFramePr>
              <p:cNvPr id="7" name="Bảng 6">
                <a:extLst>
                  <a:ext uri="{FF2B5EF4-FFF2-40B4-BE49-F238E27FC236}">
                    <a16:creationId xmlns:a16="http://schemas.microsoft.com/office/drawing/2014/main" xmlns:a14="http://schemas.microsoft.com/office/drawing/2010/main" xmlns="" id="{771E3DD3-5674-DC25-1231-F0493F100ED0}"/>
                  </a:ext>
                </a:extLst>
              </p:cNvPr>
              <p:cNvGraphicFramePr>
                <a:graphicFrameLocks noGrp="1"/>
              </p:cNvGraphicFramePr>
              <p:nvPr>
                <p:extLst/>
              </p:nvPr>
            </p:nvGraphicFramePr>
            <p:xfrm>
              <a:off x="1111458" y="1550016"/>
              <a:ext cx="10433128" cy="2469087"/>
            </p:xfrm>
            <a:graphic>
              <a:graphicData uri="http://schemas.openxmlformats.org/drawingml/2006/table">
                <a:tbl>
                  <a:tblPr firstRow="1" bandRow="1">
                    <a:tableStyleId>{00A15C55-8517-42AA-B614-E9B94910E393}</a:tableStyleId>
                  </a:tblPr>
                  <a:tblGrid>
                    <a:gridCol w="2608282">
                      <a:extLst>
                        <a:ext uri="{9D8B030D-6E8A-4147-A177-3AD203B41FA5}">
                          <a16:colId xmlns:a16="http://schemas.microsoft.com/office/drawing/2014/main" xmlns:a14="http://schemas.microsoft.com/office/drawing/2010/main" xmlns="" val="844743758"/>
                        </a:ext>
                      </a:extLst>
                    </a:gridCol>
                    <a:gridCol w="2608282">
                      <a:extLst>
                        <a:ext uri="{9D8B030D-6E8A-4147-A177-3AD203B41FA5}">
                          <a16:colId xmlns:a16="http://schemas.microsoft.com/office/drawing/2014/main" xmlns:a14="http://schemas.microsoft.com/office/drawing/2010/main" xmlns="" val="2018555335"/>
                        </a:ext>
                      </a:extLst>
                    </a:gridCol>
                    <a:gridCol w="2608282">
                      <a:extLst>
                        <a:ext uri="{9D8B030D-6E8A-4147-A177-3AD203B41FA5}">
                          <a16:colId xmlns:a16="http://schemas.microsoft.com/office/drawing/2014/main" xmlns:a14="http://schemas.microsoft.com/office/drawing/2010/main" xmlns="" val="1711923854"/>
                        </a:ext>
                      </a:extLst>
                    </a:gridCol>
                    <a:gridCol w="2608282">
                      <a:extLst>
                        <a:ext uri="{9D8B030D-6E8A-4147-A177-3AD203B41FA5}">
                          <a16:colId xmlns:a16="http://schemas.microsoft.com/office/drawing/2014/main" xmlns:a14="http://schemas.microsoft.com/office/drawing/2010/main" xmlns="" val="3633191674"/>
                        </a:ext>
                      </a:extLst>
                    </a:gridCol>
                  </a:tblGrid>
                  <a:tr h="670767">
                    <a:tc>
                      <a:txBody>
                        <a:bodyPr/>
                        <a:lstStyle/>
                        <a:p>
                          <a:pPr algn="ctr"/>
                          <a:r>
                            <a:rPr lang="en-US" sz="3200" b="0">
                              <a:solidFill>
                                <a:schemeClr val="tx1"/>
                              </a:solidFill>
                            </a:rPr>
                            <a:t>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a:solidFill>
                                <a:schemeClr val="tx1"/>
                              </a:solidFill>
                            </a:rPr>
                            <a:t>dm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a:solidFill>
                                <a:schemeClr val="tx1"/>
                              </a:solidFill>
                            </a:rPr>
                            <a:t>cm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a:solidFill>
                                <a:schemeClr val="tx1"/>
                              </a:solidFill>
                            </a:rPr>
                            <a:t>mm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a14="http://schemas.microsoft.com/office/drawing/2010/main" xmlns="" val="2412363132"/>
                      </a:ext>
                    </a:extLst>
                  </a:tr>
                  <a:tr h="1798320">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234" t="-38851" r="-300467" b="-9459"/>
                          </a:stretch>
                        </a:blipFill>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00234" t="-38851" r="-200467" b="-9459"/>
                          </a:stretch>
                        </a:blipFill>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200234" t="-38851" r="-100467" b="-9459"/>
                          </a:stretch>
                        </a:blipFill>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300234" t="-38851" r="-467" b="-9459"/>
                          </a:stretch>
                        </a:blipFill>
                      </a:tcPr>
                    </a:tc>
                    <a:extLst>
                      <a:ext uri="{0D108BD9-81ED-4DB2-BD59-A6C34878D82A}">
                        <a16:rowId xmlns:a16="http://schemas.microsoft.com/office/drawing/2014/main" xmlns:a14="http://schemas.microsoft.com/office/drawing/2010/main" xmlns="" val="2561533281"/>
                      </a:ext>
                    </a:extLst>
                  </a:tr>
                </a:tbl>
              </a:graphicData>
            </a:graphic>
          </p:graphicFrame>
        </mc:Fallback>
      </mc:AlternateContent>
      <p:sp>
        <p:nvSpPr>
          <p:cNvPr id="10" name="Hộp Văn bản 9">
            <a:extLst>
              <a:ext uri="{FF2B5EF4-FFF2-40B4-BE49-F238E27FC236}">
                <a16:creationId xmlns:a16="http://schemas.microsoft.com/office/drawing/2014/main" xmlns="" id="{4E6C5301-CE3E-82C0-8BE4-B049CB8AE7DC}"/>
              </a:ext>
            </a:extLst>
          </p:cNvPr>
          <p:cNvSpPr txBox="1"/>
          <p:nvPr/>
        </p:nvSpPr>
        <p:spPr>
          <a:xfrm>
            <a:off x="2708226" y="4224964"/>
            <a:ext cx="7383438" cy="1015663"/>
          </a:xfrm>
          <a:prstGeom prst="rect">
            <a:avLst/>
          </a:prstGeom>
          <a:noFill/>
        </p:spPr>
        <p:txBody>
          <a:bodyPr wrap="square">
            <a:spAutoFit/>
          </a:bodyPr>
          <a:lstStyle/>
          <a:p>
            <a:r>
              <a:rPr lang="vi-VN" sz="3000">
                <a:latin typeface="Calibri" panose="020F0502020204030204" pitchFamily="34" charset="0"/>
                <a:cs typeface="Calibri" panose="020F0502020204030204" pitchFamily="34" charset="0"/>
              </a:rPr>
              <a:t>Hai đơn vị đo độ dài liền nhau trong bảng:</a:t>
            </a:r>
          </a:p>
          <a:p>
            <a:r>
              <a:rPr lang="vi-VN" sz="3000" i="1">
                <a:latin typeface="Calibri" panose="020F0502020204030204" pitchFamily="34" charset="0"/>
                <a:cs typeface="Calibri" panose="020F0502020204030204" pitchFamily="34" charset="0"/>
              </a:rPr>
              <a:t>Đơn vị lớn hơn gấp </a:t>
            </a:r>
            <a:r>
              <a:rPr lang="en-US" sz="3000" b="1" i="1">
                <a:solidFill>
                  <a:srgbClr val="0070C0"/>
                </a:solidFill>
                <a:latin typeface="Calibri" panose="020F0502020204030204" pitchFamily="34" charset="0"/>
                <a:cs typeface="Calibri" panose="020F0502020204030204" pitchFamily="34" charset="0"/>
              </a:rPr>
              <a:t>100</a:t>
            </a:r>
            <a:r>
              <a:rPr lang="en-US" sz="3000" i="1">
                <a:latin typeface="Calibri" panose="020F0502020204030204" pitchFamily="34" charset="0"/>
                <a:cs typeface="Calibri" panose="020F0502020204030204" pitchFamily="34" charset="0"/>
              </a:rPr>
              <a:t> </a:t>
            </a:r>
            <a:r>
              <a:rPr lang="vi-VN" sz="3000" i="1">
                <a:latin typeface="Calibri" panose="020F0502020204030204" pitchFamily="34" charset="0"/>
                <a:cs typeface="Calibri" panose="020F0502020204030204" pitchFamily="34" charset="0"/>
              </a:rPr>
              <a:t> lần đơn vị bé hơn.</a:t>
            </a:r>
            <a:endParaRPr lang="en-US" sz="3000" i="1">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18" name="Hộp Văn bản 17">
                <a:extLst>
                  <a:ext uri="{FF2B5EF4-FFF2-40B4-BE49-F238E27FC236}">
                    <a16:creationId xmlns:a16="http://schemas.microsoft.com/office/drawing/2014/main" xmlns="" id="{D5A3A6CE-49CA-C09F-AAFC-24EC0243AA0C}"/>
                  </a:ext>
                </a:extLst>
              </p:cNvPr>
              <p:cNvSpPr txBox="1"/>
              <p:nvPr/>
            </p:nvSpPr>
            <p:spPr>
              <a:xfrm>
                <a:off x="3563941" y="5446488"/>
                <a:ext cx="7383438" cy="583365"/>
              </a:xfrm>
              <a:prstGeom prst="rect">
                <a:avLst/>
              </a:prstGeom>
              <a:noFill/>
            </p:spPr>
            <p:txBody>
              <a:bodyPr wrap="square">
                <a:spAutoFit/>
              </a:bodyPr>
              <a:lstStyle/>
              <a:p>
                <a14:m>
                  <m:oMath xmlns:m="http://schemas.openxmlformats.org/officeDocument/2006/math">
                    <m:sSup>
                      <m:sSupPr>
                        <m:ctrlPr>
                          <a:rPr lang="en-US" sz="3200" b="0" i="1" smtClean="0">
                            <a:solidFill>
                              <a:schemeClr val="tx1"/>
                            </a:solidFill>
                            <a:latin typeface="Cambria Math" panose="02040503050406030204" pitchFamily="18" charset="0"/>
                          </a:rPr>
                        </m:ctrlPr>
                      </m:sSupPr>
                      <m:e>
                        <m:r>
                          <a:rPr lang="en-US" sz="3200" b="0" i="1" smtClean="0">
                            <a:solidFill>
                              <a:schemeClr val="tx1"/>
                            </a:solidFill>
                            <a:latin typeface="Cambria Math" panose="02040503050406030204" pitchFamily="18" charset="0"/>
                          </a:rPr>
                          <m:t>𝑚</m:t>
                        </m:r>
                      </m:e>
                      <m:sup>
                        <m:r>
                          <a:rPr lang="en-US" sz="3200" b="0" i="1" smtClean="0">
                            <a:solidFill>
                              <a:schemeClr val="tx1"/>
                            </a:solidFill>
                            <a:latin typeface="Cambria Math" panose="02040503050406030204" pitchFamily="18" charset="0"/>
                          </a:rPr>
                          <m:t>2</m:t>
                        </m:r>
                      </m:sup>
                    </m:sSup>
                  </m:oMath>
                </a14:m>
                <a:r>
                  <a:rPr lang="vi-VN" sz="3000">
                    <a:latin typeface="Calibri" panose="020F0502020204030204" pitchFamily="34" charset="0"/>
                    <a:cs typeface="Calibri" panose="020F0502020204030204" pitchFamily="34" charset="0"/>
                  </a:rPr>
                  <a:t> = </a:t>
                </a:r>
                <a:r>
                  <a:rPr lang="en-US" sz="3000" b="1">
                    <a:solidFill>
                      <a:srgbClr val="0070C0"/>
                    </a:solidFill>
                    <a:latin typeface="Calibri" panose="020F0502020204030204" pitchFamily="34" charset="0"/>
                    <a:cs typeface="Calibri" panose="020F0502020204030204" pitchFamily="34" charset="0"/>
                  </a:rPr>
                  <a:t>1</a:t>
                </a:r>
                <a:r>
                  <a:rPr lang="vi-VN" sz="3000">
                    <a:latin typeface="Calibri" panose="020F0502020204030204" pitchFamily="34" charset="0"/>
                    <a:cs typeface="Calibri" panose="020F0502020204030204" pitchFamily="34" charset="0"/>
                  </a:rPr>
                  <a:t> </a:t>
                </a:r>
                <a14:m>
                  <m:oMath xmlns:m="http://schemas.openxmlformats.org/officeDocument/2006/math">
                    <m:r>
                      <m:rPr>
                        <m:sty m:val="p"/>
                      </m:rPr>
                      <a:rPr lang="en-US" sz="3200" b="0" i="0" smtClean="0">
                        <a:solidFill>
                          <a:schemeClr val="tx1"/>
                        </a:solidFill>
                        <a:latin typeface="Cambria Math" panose="02040503050406030204" pitchFamily="18" charset="0"/>
                      </a:rPr>
                      <m:t>d</m:t>
                    </m:r>
                    <m:sSup>
                      <m:sSupPr>
                        <m:ctrlPr>
                          <a:rPr lang="en-US" sz="3200" b="0" i="1" smtClean="0">
                            <a:solidFill>
                              <a:schemeClr val="tx1"/>
                            </a:solidFill>
                            <a:latin typeface="Cambria Math" panose="02040503050406030204" pitchFamily="18" charset="0"/>
                          </a:rPr>
                        </m:ctrlPr>
                      </m:sSupPr>
                      <m:e>
                        <m:r>
                          <a:rPr lang="en-US" sz="3200" b="0" i="1" smtClean="0">
                            <a:solidFill>
                              <a:schemeClr val="tx1"/>
                            </a:solidFill>
                            <a:latin typeface="Cambria Math" panose="02040503050406030204" pitchFamily="18" charset="0"/>
                          </a:rPr>
                          <m:t>𝑚</m:t>
                        </m:r>
                      </m:e>
                      <m:sup>
                        <m:r>
                          <a:rPr lang="en-US" sz="3200" b="0" i="1" smtClean="0">
                            <a:solidFill>
                              <a:schemeClr val="tx1"/>
                            </a:solidFill>
                            <a:latin typeface="Cambria Math" panose="02040503050406030204" pitchFamily="18" charset="0"/>
                          </a:rPr>
                          <m:t>2</m:t>
                        </m:r>
                      </m:sup>
                    </m:sSup>
                  </m:oMath>
                </a14:m>
                <a:r>
                  <a:rPr lang="en-US" sz="3000">
                    <a:latin typeface="Calibri" panose="020F0502020204030204" pitchFamily="34" charset="0"/>
                    <a:cs typeface="Calibri" panose="020F0502020204030204" pitchFamily="34" charset="0"/>
                  </a:rPr>
                  <a:t>, </a:t>
                </a:r>
                <a14:m>
                  <m:oMath xmlns:m="http://schemas.openxmlformats.org/officeDocument/2006/math">
                    <m:r>
                      <a:rPr lang="en-US" sz="3200" b="0" i="0" smtClean="0">
                        <a:solidFill>
                          <a:schemeClr val="tx1"/>
                        </a:solidFill>
                        <a:latin typeface="Cambria Math" panose="02040503050406030204" pitchFamily="18" charset="0"/>
                      </a:rPr>
                      <m:t>         </m:t>
                    </m:r>
                    <m:r>
                      <m:rPr>
                        <m:sty m:val="p"/>
                      </m:rPr>
                      <a:rPr lang="en-US" sz="3200" b="0" i="0" smtClean="0">
                        <a:solidFill>
                          <a:schemeClr val="tx1"/>
                        </a:solidFill>
                        <a:latin typeface="Cambria Math" panose="02040503050406030204" pitchFamily="18" charset="0"/>
                      </a:rPr>
                      <m:t>c</m:t>
                    </m:r>
                    <m:sSup>
                      <m:sSupPr>
                        <m:ctrlPr>
                          <a:rPr lang="en-US" sz="3200" b="0" i="1" smtClean="0">
                            <a:solidFill>
                              <a:schemeClr val="tx1"/>
                            </a:solidFill>
                            <a:latin typeface="Cambria Math" panose="02040503050406030204" pitchFamily="18" charset="0"/>
                          </a:rPr>
                        </m:ctrlPr>
                      </m:sSupPr>
                      <m:e>
                        <m:r>
                          <a:rPr lang="en-US" sz="3200" b="0" i="1" smtClean="0">
                            <a:solidFill>
                              <a:schemeClr val="tx1"/>
                            </a:solidFill>
                            <a:latin typeface="Cambria Math" panose="02040503050406030204" pitchFamily="18" charset="0"/>
                          </a:rPr>
                          <m:t>𝑚</m:t>
                        </m:r>
                      </m:e>
                      <m:sup>
                        <m:r>
                          <a:rPr lang="en-US" sz="3200" b="0" i="1" smtClean="0">
                            <a:solidFill>
                              <a:schemeClr val="tx1"/>
                            </a:solidFill>
                            <a:latin typeface="Cambria Math" panose="02040503050406030204" pitchFamily="18" charset="0"/>
                          </a:rPr>
                          <m:t>2</m:t>
                        </m:r>
                      </m:sup>
                    </m:sSup>
                  </m:oMath>
                </a14:m>
                <a:r>
                  <a:rPr lang="en-US" sz="3000">
                    <a:latin typeface="Calibri" panose="020F0502020204030204" pitchFamily="34" charset="0"/>
                    <a:cs typeface="Calibri" panose="020F0502020204030204" pitchFamily="34" charset="0"/>
                  </a:rPr>
                  <a:t> = </a:t>
                </a:r>
                <a:r>
                  <a:rPr lang="en-US" sz="3000" b="1">
                    <a:solidFill>
                      <a:srgbClr val="0070C0"/>
                    </a:solidFill>
                    <a:latin typeface="Calibri" panose="020F0502020204030204" pitchFamily="34" charset="0"/>
                    <a:cs typeface="Calibri" panose="020F0502020204030204" pitchFamily="34" charset="0"/>
                  </a:rPr>
                  <a:t>1</a:t>
                </a:r>
                <a:r>
                  <a:rPr lang="en-US" sz="3000">
                    <a:latin typeface="Calibri" panose="020F0502020204030204" pitchFamily="34" charset="0"/>
                    <a:cs typeface="Calibri" panose="020F0502020204030204" pitchFamily="34" charset="0"/>
                  </a:rPr>
                  <a:t> </a:t>
                </a:r>
                <a14:m>
                  <m:oMath xmlns:m="http://schemas.openxmlformats.org/officeDocument/2006/math">
                    <m:sSup>
                      <m:sSupPr>
                        <m:ctrlPr>
                          <a:rPr lang="en-US" sz="3200" b="0" i="1" smtClean="0">
                            <a:solidFill>
                              <a:schemeClr val="tx1"/>
                            </a:solidFill>
                            <a:latin typeface="Cambria Math" panose="02040503050406030204" pitchFamily="18" charset="0"/>
                          </a:rPr>
                        </m:ctrlPr>
                      </m:sSupPr>
                      <m:e>
                        <m:r>
                          <a:rPr lang="en-US" sz="3200" b="0" i="1" smtClean="0">
                            <a:solidFill>
                              <a:schemeClr val="tx1"/>
                            </a:solidFill>
                            <a:latin typeface="Cambria Math" panose="02040503050406030204" pitchFamily="18" charset="0"/>
                          </a:rPr>
                          <m:t>𝑚𝑚</m:t>
                        </m:r>
                      </m:e>
                      <m:sup>
                        <m:r>
                          <a:rPr lang="en-US" sz="3200" b="0" i="1" smtClean="0">
                            <a:solidFill>
                              <a:schemeClr val="tx1"/>
                            </a:solidFill>
                            <a:latin typeface="Cambria Math" panose="02040503050406030204" pitchFamily="18" charset="0"/>
                          </a:rPr>
                          <m:t>2</m:t>
                        </m:r>
                      </m:sup>
                    </m:sSup>
                  </m:oMath>
                </a14:m>
                <a:endParaRPr lang="en-US" sz="3000" i="1">
                  <a:latin typeface="Calibri" panose="020F0502020204030204" pitchFamily="34" charset="0"/>
                  <a:cs typeface="Calibri" panose="020F0502020204030204" pitchFamily="34" charset="0"/>
                </a:endParaRPr>
              </a:p>
            </p:txBody>
          </p:sp>
        </mc:Choice>
        <mc:Fallback>
          <p:sp>
            <p:nvSpPr>
              <p:cNvPr id="18" name="Hộp Văn bản 17">
                <a:extLst>
                  <a:ext uri="{FF2B5EF4-FFF2-40B4-BE49-F238E27FC236}">
                    <a16:creationId xmlns:a16="http://schemas.microsoft.com/office/drawing/2014/main" xmlns:a14="http://schemas.microsoft.com/office/drawing/2010/main" xmlns="" id="{D5A3A6CE-49CA-C09F-AAFC-24EC0243AA0C}"/>
                  </a:ext>
                </a:extLst>
              </p:cNvPr>
              <p:cNvSpPr txBox="1">
                <a:spLocks noRot="1" noChangeAspect="1" noMove="1" noResize="1" noEditPoints="1" noAdjustHandles="1" noChangeArrowheads="1" noChangeShapeType="1" noTextEdit="1"/>
              </p:cNvSpPr>
              <p:nvPr/>
            </p:nvSpPr>
            <p:spPr>
              <a:xfrm>
                <a:off x="3563941" y="5446488"/>
                <a:ext cx="7383438" cy="583365"/>
              </a:xfrm>
              <a:prstGeom prst="rect">
                <a:avLst/>
              </a:prstGeom>
              <a:blipFill rotWithShape="0">
                <a:blip r:embed="rId3"/>
                <a:stretch>
                  <a:fillRect t="-8333" b="-31250"/>
                </a:stretch>
              </a:blipFill>
            </p:spPr>
            <p:txBody>
              <a:bodyPr/>
              <a:lstStyle/>
              <a:p>
                <a:r>
                  <a:rPr lang="en-US">
                    <a:noFill/>
                  </a:rPr>
                  <a:t> </a:t>
                </a:r>
              </a:p>
            </p:txBody>
          </p:sp>
        </mc:Fallback>
      </mc:AlternateContent>
      <p:grpSp>
        <p:nvGrpSpPr>
          <p:cNvPr id="19" name="Nhóm 18">
            <a:extLst>
              <a:ext uri="{FF2B5EF4-FFF2-40B4-BE49-F238E27FC236}">
                <a16:creationId xmlns:a16="http://schemas.microsoft.com/office/drawing/2014/main" xmlns="" id="{DB332042-3533-A746-A201-C5C67A945BEF}"/>
              </a:ext>
            </a:extLst>
          </p:cNvPr>
          <p:cNvGrpSpPr/>
          <p:nvPr/>
        </p:nvGrpSpPr>
        <p:grpSpPr>
          <a:xfrm>
            <a:off x="2806621" y="5199241"/>
            <a:ext cx="868720" cy="1093873"/>
            <a:chOff x="7000500" y="4334523"/>
            <a:chExt cx="868720" cy="1093873"/>
          </a:xfrm>
        </p:grpSpPr>
        <p:sp>
          <p:nvSpPr>
            <p:cNvPr id="20" name="Hộp Văn bản 19">
              <a:extLst>
                <a:ext uri="{FF2B5EF4-FFF2-40B4-BE49-F238E27FC236}">
                  <a16:creationId xmlns:a16="http://schemas.microsoft.com/office/drawing/2014/main" xmlns="" id="{12E4804D-813B-2FEB-80FF-1AF13EA7AF3F}"/>
                </a:ext>
              </a:extLst>
            </p:cNvPr>
            <p:cNvSpPr txBox="1"/>
            <p:nvPr/>
          </p:nvSpPr>
          <p:spPr>
            <a:xfrm flipH="1">
              <a:off x="7052322" y="4334523"/>
              <a:ext cx="765076" cy="584775"/>
            </a:xfrm>
            <a:prstGeom prst="rect">
              <a:avLst/>
            </a:prstGeom>
            <a:noFill/>
          </p:spPr>
          <p:txBody>
            <a:bodyPr wrap="square" rtlCol="0">
              <a:spAutoFit/>
            </a:bodyPr>
            <a:lstStyle/>
            <a:p>
              <a:pPr algn="ctr"/>
              <a:r>
                <a:rPr lang="en-US" sz="3200">
                  <a:solidFill>
                    <a:srgbClr val="000000"/>
                  </a:solidFill>
                  <a:latin typeface="Calibri" panose="020F0502020204030204" pitchFamily="34" charset="0"/>
                  <a:cs typeface="Calibri" panose="020F0502020204030204" pitchFamily="34" charset="0"/>
                </a:rPr>
                <a:t>1</a:t>
              </a:r>
            </a:p>
          </p:txBody>
        </p:sp>
        <p:sp>
          <p:nvSpPr>
            <p:cNvPr id="21" name="Hộp Văn bản 20">
              <a:extLst>
                <a:ext uri="{FF2B5EF4-FFF2-40B4-BE49-F238E27FC236}">
                  <a16:creationId xmlns:a16="http://schemas.microsoft.com/office/drawing/2014/main" xmlns="" id="{6938BBFF-B99A-647D-C70A-764225EB592F}"/>
                </a:ext>
              </a:extLst>
            </p:cNvPr>
            <p:cNvSpPr txBox="1"/>
            <p:nvPr/>
          </p:nvSpPr>
          <p:spPr>
            <a:xfrm flipH="1">
              <a:off x="7000500" y="4843621"/>
              <a:ext cx="868720" cy="584775"/>
            </a:xfrm>
            <a:prstGeom prst="rect">
              <a:avLst/>
            </a:prstGeom>
            <a:noFill/>
          </p:spPr>
          <p:txBody>
            <a:bodyPr wrap="square" rtlCol="0">
              <a:spAutoFit/>
            </a:bodyPr>
            <a:lstStyle/>
            <a:p>
              <a:pPr algn="ctr"/>
              <a:r>
                <a:rPr lang="en-US" sz="3200">
                  <a:solidFill>
                    <a:srgbClr val="000000"/>
                  </a:solidFill>
                  <a:latin typeface="Calibri" panose="020F0502020204030204" pitchFamily="34" charset="0"/>
                  <a:cs typeface="Calibri" panose="020F0502020204030204" pitchFamily="34" charset="0"/>
                </a:rPr>
                <a:t>100</a:t>
              </a:r>
            </a:p>
          </p:txBody>
        </p:sp>
        <p:cxnSp>
          <p:nvCxnSpPr>
            <p:cNvPr id="22" name="Đường nối Thẳng 21">
              <a:extLst>
                <a:ext uri="{FF2B5EF4-FFF2-40B4-BE49-F238E27FC236}">
                  <a16:creationId xmlns:a16="http://schemas.microsoft.com/office/drawing/2014/main" xmlns="" id="{077CE855-8EBA-6971-689A-581A7698B26F}"/>
                </a:ext>
              </a:extLst>
            </p:cNvPr>
            <p:cNvCxnSpPr>
              <a:cxnSpLocks/>
            </p:cNvCxnSpPr>
            <p:nvPr/>
          </p:nvCxnSpPr>
          <p:spPr>
            <a:xfrm>
              <a:off x="7131440" y="4876151"/>
              <a:ext cx="6068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Hộp Văn bản 30">
            <a:extLst>
              <a:ext uri="{FF2B5EF4-FFF2-40B4-BE49-F238E27FC236}">
                <a16:creationId xmlns:a16="http://schemas.microsoft.com/office/drawing/2014/main" xmlns="" id="{1859E29C-2B77-730C-C9FA-32DD7B793337}"/>
              </a:ext>
            </a:extLst>
          </p:cNvPr>
          <p:cNvSpPr txBox="1"/>
          <p:nvPr/>
        </p:nvSpPr>
        <p:spPr>
          <a:xfrm>
            <a:off x="647414" y="1550015"/>
            <a:ext cx="1295216" cy="553998"/>
          </a:xfrm>
          <a:prstGeom prst="rect">
            <a:avLst/>
          </a:prstGeom>
          <a:noFill/>
        </p:spPr>
        <p:txBody>
          <a:bodyPr wrap="square">
            <a:spAutoFit/>
          </a:bodyPr>
          <a:lstStyle/>
          <a:p>
            <a:r>
              <a:rPr lang="en-US" sz="3000">
                <a:solidFill>
                  <a:srgbClr val="FF0000"/>
                </a:solidFill>
                <a:latin typeface="Calibri" panose="020F0502020204030204" pitchFamily="34" charset="0"/>
                <a:cs typeface="Calibri" panose="020F0502020204030204" pitchFamily="34" charset="0"/>
              </a:rPr>
              <a:t>b)</a:t>
            </a:r>
            <a:endParaRPr lang="en-US" sz="3000" i="1">
              <a:solidFill>
                <a:srgbClr val="FF0000"/>
              </a:solidFill>
              <a:latin typeface="Calibri" panose="020F0502020204030204" pitchFamily="34" charset="0"/>
              <a:cs typeface="Calibri" panose="020F0502020204030204" pitchFamily="34" charset="0"/>
            </a:endParaRPr>
          </a:p>
        </p:txBody>
      </p:sp>
      <p:grpSp>
        <p:nvGrpSpPr>
          <p:cNvPr id="9" name="Nhóm 8">
            <a:extLst>
              <a:ext uri="{FF2B5EF4-FFF2-40B4-BE49-F238E27FC236}">
                <a16:creationId xmlns:a16="http://schemas.microsoft.com/office/drawing/2014/main" xmlns="" id="{608AC4E9-902E-BB21-BF59-E09940ED7C5E}"/>
              </a:ext>
            </a:extLst>
          </p:cNvPr>
          <p:cNvGrpSpPr/>
          <p:nvPr/>
        </p:nvGrpSpPr>
        <p:grpSpPr>
          <a:xfrm>
            <a:off x="5748706" y="5237079"/>
            <a:ext cx="868720" cy="1093873"/>
            <a:chOff x="7000500" y="4334523"/>
            <a:chExt cx="868720" cy="1093873"/>
          </a:xfrm>
        </p:grpSpPr>
        <p:sp>
          <p:nvSpPr>
            <p:cNvPr id="12" name="Hộp Văn bản 11">
              <a:extLst>
                <a:ext uri="{FF2B5EF4-FFF2-40B4-BE49-F238E27FC236}">
                  <a16:creationId xmlns:a16="http://schemas.microsoft.com/office/drawing/2014/main" xmlns="" id="{1CE64606-8878-888A-B162-290226517664}"/>
                </a:ext>
              </a:extLst>
            </p:cNvPr>
            <p:cNvSpPr txBox="1"/>
            <p:nvPr/>
          </p:nvSpPr>
          <p:spPr>
            <a:xfrm flipH="1">
              <a:off x="7052322" y="4334523"/>
              <a:ext cx="765076" cy="584775"/>
            </a:xfrm>
            <a:prstGeom prst="rect">
              <a:avLst/>
            </a:prstGeom>
            <a:noFill/>
          </p:spPr>
          <p:txBody>
            <a:bodyPr wrap="square" rtlCol="0">
              <a:spAutoFit/>
            </a:bodyPr>
            <a:lstStyle/>
            <a:p>
              <a:pPr algn="ctr"/>
              <a:r>
                <a:rPr lang="en-US" sz="3200">
                  <a:solidFill>
                    <a:srgbClr val="000000"/>
                  </a:solidFill>
                  <a:latin typeface="Calibri" panose="020F0502020204030204" pitchFamily="34" charset="0"/>
                  <a:cs typeface="Calibri" panose="020F0502020204030204" pitchFamily="34" charset="0"/>
                </a:rPr>
                <a:t>1</a:t>
              </a:r>
            </a:p>
          </p:txBody>
        </p:sp>
        <p:sp>
          <p:nvSpPr>
            <p:cNvPr id="13" name="Hộp Văn bản 12">
              <a:extLst>
                <a:ext uri="{FF2B5EF4-FFF2-40B4-BE49-F238E27FC236}">
                  <a16:creationId xmlns:a16="http://schemas.microsoft.com/office/drawing/2014/main" xmlns="" id="{18168578-D3ED-4090-A94B-FC166329D331}"/>
                </a:ext>
              </a:extLst>
            </p:cNvPr>
            <p:cNvSpPr txBox="1"/>
            <p:nvPr/>
          </p:nvSpPr>
          <p:spPr>
            <a:xfrm flipH="1">
              <a:off x="7000500" y="4843621"/>
              <a:ext cx="868720" cy="584775"/>
            </a:xfrm>
            <a:prstGeom prst="rect">
              <a:avLst/>
            </a:prstGeom>
            <a:noFill/>
          </p:spPr>
          <p:txBody>
            <a:bodyPr wrap="square" rtlCol="0">
              <a:spAutoFit/>
            </a:bodyPr>
            <a:lstStyle/>
            <a:p>
              <a:pPr algn="ctr"/>
              <a:r>
                <a:rPr lang="en-US" sz="3200">
                  <a:solidFill>
                    <a:srgbClr val="000000"/>
                  </a:solidFill>
                  <a:latin typeface="Calibri" panose="020F0502020204030204" pitchFamily="34" charset="0"/>
                  <a:cs typeface="Calibri" panose="020F0502020204030204" pitchFamily="34" charset="0"/>
                </a:rPr>
                <a:t>100</a:t>
              </a:r>
            </a:p>
          </p:txBody>
        </p:sp>
        <p:cxnSp>
          <p:nvCxnSpPr>
            <p:cNvPr id="14" name="Đường nối Thẳng 13">
              <a:extLst>
                <a:ext uri="{FF2B5EF4-FFF2-40B4-BE49-F238E27FC236}">
                  <a16:creationId xmlns:a16="http://schemas.microsoft.com/office/drawing/2014/main" xmlns="" id="{8EC48E52-85B3-69E6-D926-2A74E9FA0412}"/>
                </a:ext>
              </a:extLst>
            </p:cNvPr>
            <p:cNvCxnSpPr>
              <a:cxnSpLocks/>
            </p:cNvCxnSpPr>
            <p:nvPr/>
          </p:nvCxnSpPr>
          <p:spPr>
            <a:xfrm>
              <a:off x="7131440" y="4876151"/>
              <a:ext cx="6068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10643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7">
            <a:extLst>
              <a:ext uri="{FF2B5EF4-FFF2-40B4-BE49-F238E27FC236}">
                <a16:creationId xmlns:a16="http://schemas.microsoft.com/office/drawing/2014/main" xmlns="" id="{E4CE62CC-4186-CE02-52E3-1EEA93E8D18F}"/>
              </a:ext>
            </a:extLst>
          </p:cNvPr>
          <p:cNvSpPr/>
          <p:nvPr/>
        </p:nvSpPr>
        <p:spPr>
          <a:xfrm>
            <a:off x="298896" y="393895"/>
            <a:ext cx="11587062" cy="6119447"/>
          </a:xfrm>
          <a:prstGeom prst="roundRect">
            <a:avLst/>
          </a:prstGeom>
          <a:solidFill>
            <a:schemeClr val="bg1">
              <a:alpha val="86000"/>
            </a:schemeClr>
          </a:solidFill>
          <a:ln w="76200">
            <a:solidFill>
              <a:srgbClr val="99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4546A"/>
                </a:solidFill>
                <a:effectLst/>
                <a:uLnTx/>
                <a:uFillTx/>
                <a:latin typeface="Calibri" panose="020F0502020204030204"/>
                <a:ea typeface="+mn-ea"/>
                <a:cs typeface="+mn-cs"/>
              </a:rPr>
              <a:t>	</a:t>
            </a:r>
            <a:endParaRPr kumimoji="0" lang="en-US" sz="60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grpSp>
        <p:nvGrpSpPr>
          <p:cNvPr id="2" name="Nhóm 14">
            <a:extLst>
              <a:ext uri="{FF2B5EF4-FFF2-40B4-BE49-F238E27FC236}">
                <a16:creationId xmlns:a16="http://schemas.microsoft.com/office/drawing/2014/main" xmlns="" id="{0D4EF466-6A63-36B8-6E1F-D6F23D5DC525}"/>
              </a:ext>
            </a:extLst>
          </p:cNvPr>
          <p:cNvGrpSpPr/>
          <p:nvPr/>
        </p:nvGrpSpPr>
        <p:grpSpPr>
          <a:xfrm>
            <a:off x="1042217" y="649680"/>
            <a:ext cx="10373192" cy="784830"/>
            <a:chOff x="678426" y="514924"/>
            <a:chExt cx="10373192" cy="784830"/>
          </a:xfrm>
        </p:grpSpPr>
        <p:grpSp>
          <p:nvGrpSpPr>
            <p:cNvPr id="3" name="Nhóm 15">
              <a:extLst>
                <a:ext uri="{FF2B5EF4-FFF2-40B4-BE49-F238E27FC236}">
                  <a16:creationId xmlns:a16="http://schemas.microsoft.com/office/drawing/2014/main" xmlns="" id="{B06A97F3-3066-13EB-A901-1C1DC994B952}"/>
                </a:ext>
              </a:extLst>
            </p:cNvPr>
            <p:cNvGrpSpPr/>
            <p:nvPr/>
          </p:nvGrpSpPr>
          <p:grpSpPr>
            <a:xfrm>
              <a:off x="678426" y="514924"/>
              <a:ext cx="793415" cy="784830"/>
              <a:chOff x="678426" y="514924"/>
              <a:chExt cx="793415" cy="784830"/>
            </a:xfrm>
          </p:grpSpPr>
          <p:sp>
            <p:nvSpPr>
              <p:cNvPr id="5" name="Oval 22">
                <a:extLst>
                  <a:ext uri="{FF2B5EF4-FFF2-40B4-BE49-F238E27FC236}">
                    <a16:creationId xmlns:a16="http://schemas.microsoft.com/office/drawing/2014/main" xmlns="" id="{86E35536-49EB-7921-CBB1-5E78C764E0AF}"/>
                  </a:ext>
                </a:extLst>
              </p:cNvPr>
              <p:cNvSpPr/>
              <p:nvPr/>
            </p:nvSpPr>
            <p:spPr>
              <a:xfrm>
                <a:off x="678426" y="556818"/>
                <a:ext cx="793415" cy="742935"/>
              </a:xfrm>
              <a:prstGeom prst="ellipse">
                <a:avLst/>
              </a:prstGeom>
              <a:solidFill>
                <a:srgbClr val="FF5050"/>
              </a:solidFill>
              <a:ln w="12700" cap="flat" cmpd="sng" algn="ctr">
                <a:no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TextBox 23">
                <a:extLst>
                  <a:ext uri="{FF2B5EF4-FFF2-40B4-BE49-F238E27FC236}">
                    <a16:creationId xmlns:a16="http://schemas.microsoft.com/office/drawing/2014/main" xmlns="" id="{75E5A187-8EBF-A56B-1A11-1712723F5EB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0" cap="none" spc="0" normalizeH="0" baseline="0" noProof="0">
                    <a:ln>
                      <a:noFill/>
                    </a:ln>
                    <a:solidFill>
                      <a:prstClr val="white"/>
                    </a:solidFill>
                    <a:effectLst/>
                    <a:uLnTx/>
                    <a:uFillTx/>
                    <a:latin typeface="iCiel Pony" panose="02000000000000000000" pitchFamily="2" charset="0"/>
                    <a:ea typeface="+mn-ea"/>
                    <a:cs typeface="+mn-cs"/>
                  </a:rPr>
                  <a:t>5</a:t>
                </a:r>
                <a:endParaRPr kumimoji="0" lang="vi-VN" sz="4500" b="0" i="0" u="none" strike="noStrike" kern="0" cap="none" spc="0" normalizeH="0" baseline="0" noProof="0" dirty="0">
                  <a:ln>
                    <a:noFill/>
                  </a:ln>
                  <a:solidFill>
                    <a:prstClr val="white"/>
                  </a:solidFill>
                  <a:effectLst/>
                  <a:uLnTx/>
                  <a:uFillTx/>
                  <a:latin typeface="iCiel Pony" panose="02000000000000000000" pitchFamily="2" charset="0"/>
                  <a:ea typeface="+mn-ea"/>
                  <a:cs typeface="+mn-cs"/>
                </a:endParaRPr>
              </a:p>
            </p:txBody>
          </p:sp>
        </p:grpSp>
        <p:sp>
          <p:nvSpPr>
            <p:cNvPr id="4" name="TextBox 16">
              <a:extLst>
                <a:ext uri="{FF2B5EF4-FFF2-40B4-BE49-F238E27FC236}">
                  <a16:creationId xmlns:a16="http://schemas.microsoft.com/office/drawing/2014/main" xmlns="" id="{17A59A4B-B596-7B9F-158C-17D76D986F22}"/>
                </a:ext>
              </a:extLst>
            </p:cNvPr>
            <p:cNvSpPr txBox="1"/>
            <p:nvPr/>
          </p:nvSpPr>
          <p:spPr>
            <a:xfrm>
              <a:off x="1499138" y="528572"/>
              <a:ext cx="9552480" cy="680827"/>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Số?</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0" name="Hộp Văn bản 9">
            <a:extLst>
              <a:ext uri="{FF2B5EF4-FFF2-40B4-BE49-F238E27FC236}">
                <a16:creationId xmlns:a16="http://schemas.microsoft.com/office/drawing/2014/main" xmlns="" id="{4E6C5301-CE3E-82C0-8BE4-B049CB8AE7DC}"/>
              </a:ext>
            </a:extLst>
          </p:cNvPr>
          <p:cNvSpPr txBox="1"/>
          <p:nvPr/>
        </p:nvSpPr>
        <p:spPr>
          <a:xfrm>
            <a:off x="1618826" y="1618507"/>
            <a:ext cx="3515517" cy="2098267"/>
          </a:xfrm>
          <a:prstGeom prst="rect">
            <a:avLst/>
          </a:prstGeom>
          <a:noFill/>
        </p:spPr>
        <p:txBody>
          <a:bodyPr wrap="square">
            <a:spAutoFit/>
          </a:bodyPr>
          <a:lstStyle/>
          <a:p>
            <a:pPr>
              <a:lnSpc>
                <a:spcPct val="150000"/>
              </a:lnSpc>
            </a:pPr>
            <a:r>
              <a:rPr lang="pt-BR" sz="3000">
                <a:latin typeface="Calibri" panose="020F0502020204030204" pitchFamily="34" charset="0"/>
                <a:cs typeface="Calibri" panose="020F0502020204030204" pitchFamily="34" charset="0"/>
              </a:rPr>
              <a:t>27 m = </a:t>
            </a:r>
            <a:r>
              <a:rPr lang="pt-BR" sz="3000" b="1">
                <a:solidFill>
                  <a:srgbClr val="0070C0"/>
                </a:solidFill>
                <a:latin typeface="Calibri" panose="020F0502020204030204" pitchFamily="34" charset="0"/>
                <a:cs typeface="Calibri" panose="020F0502020204030204" pitchFamily="34" charset="0"/>
              </a:rPr>
              <a:t>.?.</a:t>
            </a:r>
            <a:r>
              <a:rPr lang="pt-BR" sz="3000">
                <a:latin typeface="Calibri" panose="020F0502020204030204" pitchFamily="34" charset="0"/>
                <a:cs typeface="Calibri" panose="020F0502020204030204" pitchFamily="34" charset="0"/>
              </a:rPr>
              <a:t> cm</a:t>
            </a:r>
          </a:p>
          <a:p>
            <a:pPr>
              <a:lnSpc>
                <a:spcPct val="150000"/>
              </a:lnSpc>
            </a:pPr>
            <a:r>
              <a:rPr lang="pt-BR" sz="3000">
                <a:latin typeface="Calibri" panose="020F0502020204030204" pitchFamily="34" charset="0"/>
                <a:cs typeface="Calibri" panose="020F0502020204030204" pitchFamily="34" charset="0"/>
              </a:rPr>
              <a:t>145 m = </a:t>
            </a:r>
            <a:r>
              <a:rPr lang="pt-BR" sz="3000" b="1">
                <a:solidFill>
                  <a:srgbClr val="0070C0"/>
                </a:solidFill>
                <a:latin typeface="Calibri" panose="020F0502020204030204" pitchFamily="34" charset="0"/>
                <a:cs typeface="Calibri" panose="020F0502020204030204" pitchFamily="34" charset="0"/>
              </a:rPr>
              <a:t>.?.</a:t>
            </a:r>
            <a:r>
              <a:rPr lang="pt-BR" sz="3000">
                <a:latin typeface="Calibri" panose="020F0502020204030204" pitchFamily="34" charset="0"/>
                <a:cs typeface="Calibri" panose="020F0502020204030204" pitchFamily="34" charset="0"/>
              </a:rPr>
              <a:t> mm</a:t>
            </a:r>
          </a:p>
          <a:p>
            <a:pPr>
              <a:lnSpc>
                <a:spcPct val="150000"/>
              </a:lnSpc>
            </a:pPr>
            <a:r>
              <a:rPr lang="pt-BR" sz="3000">
                <a:latin typeface="Calibri" panose="020F0502020204030204" pitchFamily="34" charset="0"/>
                <a:cs typeface="Calibri" panose="020F0502020204030204" pitchFamily="34" charset="0"/>
              </a:rPr>
              <a:t>65 000 mm = </a:t>
            </a:r>
            <a:r>
              <a:rPr lang="pt-BR" sz="3000" b="1">
                <a:solidFill>
                  <a:srgbClr val="0070C0"/>
                </a:solidFill>
                <a:latin typeface="Calibri" panose="020F0502020204030204" pitchFamily="34" charset="0"/>
                <a:cs typeface="Calibri" panose="020F0502020204030204" pitchFamily="34" charset="0"/>
              </a:rPr>
              <a:t>.?.</a:t>
            </a:r>
            <a:r>
              <a:rPr lang="pt-BR" sz="3000">
                <a:latin typeface="Calibri" panose="020F0502020204030204" pitchFamily="34" charset="0"/>
                <a:cs typeface="Calibri" panose="020F0502020204030204" pitchFamily="34" charset="0"/>
              </a:rPr>
              <a:t> m</a:t>
            </a:r>
            <a:endParaRPr lang="en-US" sz="3000" i="1">
              <a:latin typeface="Calibri" panose="020F0502020204030204" pitchFamily="34" charset="0"/>
              <a:cs typeface="Calibri" panose="020F0502020204030204" pitchFamily="34" charset="0"/>
            </a:endParaRPr>
          </a:p>
        </p:txBody>
      </p:sp>
      <p:sp>
        <p:nvSpPr>
          <p:cNvPr id="31" name="Hộp Văn bản 30">
            <a:extLst>
              <a:ext uri="{FF2B5EF4-FFF2-40B4-BE49-F238E27FC236}">
                <a16:creationId xmlns:a16="http://schemas.microsoft.com/office/drawing/2014/main" xmlns="" id="{1859E29C-2B77-730C-C9FA-32DD7B793337}"/>
              </a:ext>
            </a:extLst>
          </p:cNvPr>
          <p:cNvSpPr txBox="1"/>
          <p:nvPr/>
        </p:nvSpPr>
        <p:spPr>
          <a:xfrm>
            <a:off x="1042217" y="1758787"/>
            <a:ext cx="647608" cy="553998"/>
          </a:xfrm>
          <a:prstGeom prst="rect">
            <a:avLst/>
          </a:prstGeom>
          <a:noFill/>
        </p:spPr>
        <p:txBody>
          <a:bodyPr wrap="square">
            <a:spAutoFit/>
          </a:bodyPr>
          <a:lstStyle/>
          <a:p>
            <a:r>
              <a:rPr lang="en-US" sz="3000">
                <a:solidFill>
                  <a:srgbClr val="FF0000"/>
                </a:solidFill>
                <a:latin typeface="Calibri" panose="020F0502020204030204" pitchFamily="34" charset="0"/>
                <a:cs typeface="Calibri" panose="020F0502020204030204" pitchFamily="34" charset="0"/>
              </a:rPr>
              <a:t>a)</a:t>
            </a:r>
            <a:endParaRPr lang="en-US" sz="3000" i="1">
              <a:solidFill>
                <a:srgbClr val="FF0000"/>
              </a:solidFill>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16" name="Hộp Văn bản 15">
                <a:extLst>
                  <a:ext uri="{FF2B5EF4-FFF2-40B4-BE49-F238E27FC236}">
                    <a16:creationId xmlns:a16="http://schemas.microsoft.com/office/drawing/2014/main" xmlns="" id="{3DCCAEAC-15E7-3E0B-68F3-0E6111C2B5F8}"/>
                  </a:ext>
                </a:extLst>
              </p:cNvPr>
              <p:cNvSpPr txBox="1"/>
              <p:nvPr/>
            </p:nvSpPr>
            <p:spPr>
              <a:xfrm>
                <a:off x="7273597" y="1570654"/>
                <a:ext cx="3515517" cy="2221570"/>
              </a:xfrm>
              <a:prstGeom prst="rect">
                <a:avLst/>
              </a:prstGeom>
              <a:noFill/>
            </p:spPr>
            <p:txBody>
              <a:bodyPr wrap="square">
                <a:spAutoFit/>
              </a:bodyPr>
              <a:lstStyle/>
              <a:p>
                <a:pPr>
                  <a:lnSpc>
                    <a:spcPct val="150000"/>
                  </a:lnSpc>
                </a:pPr>
                <a:r>
                  <a:rPr lang="pt-BR" sz="3000">
                    <a:latin typeface="Calibri" panose="020F0502020204030204" pitchFamily="34" charset="0"/>
                    <a:cs typeface="Calibri" panose="020F0502020204030204" pitchFamily="34" charset="0"/>
                  </a:rPr>
                  <a:t>8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𝑚</m:t>
                        </m:r>
                      </m:e>
                      <m:sup>
                        <m:r>
                          <a:rPr lang="en-US" sz="3200" i="1">
                            <a:latin typeface="Cambria Math" panose="02040503050406030204" pitchFamily="18" charset="0"/>
                          </a:rPr>
                          <m:t>2</m:t>
                        </m:r>
                      </m:sup>
                    </m:sSup>
                  </m:oMath>
                </a14:m>
                <a:r>
                  <a:rPr lang="pt-BR" sz="3000">
                    <a:latin typeface="Calibri" panose="020F0502020204030204" pitchFamily="34" charset="0"/>
                    <a:cs typeface="Calibri" panose="020F0502020204030204" pitchFamily="34" charset="0"/>
                  </a:rPr>
                  <a:t> = </a:t>
                </a:r>
                <a:r>
                  <a:rPr lang="pt-BR" sz="3000" b="1">
                    <a:solidFill>
                      <a:srgbClr val="0070C0"/>
                    </a:solidFill>
                    <a:latin typeface="Calibri" panose="020F0502020204030204" pitchFamily="34" charset="0"/>
                    <a:cs typeface="Calibri" panose="020F0502020204030204" pitchFamily="34" charset="0"/>
                  </a:rPr>
                  <a:t>.?.</a:t>
                </a:r>
                <a:r>
                  <a:rPr lang="pt-BR" sz="3000">
                    <a:latin typeface="Calibri" panose="020F0502020204030204" pitchFamily="34" charset="0"/>
                    <a:cs typeface="Calibri" panose="020F0502020204030204" pitchFamily="34" charset="0"/>
                  </a:rPr>
                  <a:t> </a:t>
                </a:r>
                <a14:m>
                  <m:oMath xmlns:m="http://schemas.openxmlformats.org/officeDocument/2006/math">
                    <m:sSup>
                      <m:sSupPr>
                        <m:ctrlPr>
                          <a:rPr lang="en-US" sz="3200" i="1">
                            <a:latin typeface="Cambria Math" panose="02040503050406030204" pitchFamily="18" charset="0"/>
                          </a:rPr>
                        </m:ctrlPr>
                      </m:sSupPr>
                      <m:e>
                        <m:r>
                          <a:rPr lang="en-US" sz="3200" b="0" i="1" smtClean="0">
                            <a:latin typeface="Cambria Math" panose="02040503050406030204" pitchFamily="18" charset="0"/>
                          </a:rPr>
                          <m:t>𝑑</m:t>
                        </m:r>
                        <m:r>
                          <a:rPr lang="en-US" sz="3200" i="1">
                            <a:latin typeface="Cambria Math" panose="02040503050406030204" pitchFamily="18" charset="0"/>
                          </a:rPr>
                          <m:t>𝑚</m:t>
                        </m:r>
                      </m:e>
                      <m:sup>
                        <m:r>
                          <a:rPr lang="en-US" sz="3200" i="1">
                            <a:latin typeface="Cambria Math" panose="02040503050406030204" pitchFamily="18" charset="0"/>
                          </a:rPr>
                          <m:t>2</m:t>
                        </m:r>
                      </m:sup>
                    </m:sSup>
                  </m:oMath>
                </a14:m>
                <a:endParaRPr lang="pt-BR" sz="3000">
                  <a:latin typeface="Calibri" panose="020F0502020204030204" pitchFamily="34" charset="0"/>
                  <a:cs typeface="Calibri" panose="020F0502020204030204" pitchFamily="34" charset="0"/>
                </a:endParaRPr>
              </a:p>
              <a:p>
                <a:pPr>
                  <a:lnSpc>
                    <a:spcPct val="150000"/>
                  </a:lnSpc>
                </a:pPr>
                <a:r>
                  <a:rPr lang="pt-BR" sz="3000">
                    <a:latin typeface="Calibri" panose="020F0502020204030204" pitchFamily="34" charset="0"/>
                    <a:cs typeface="Calibri" panose="020F0502020204030204" pitchFamily="34" charset="0"/>
                  </a:rPr>
                  <a:t>77 </a:t>
                </a:r>
                <a14:m>
                  <m:oMath xmlns:m="http://schemas.openxmlformats.org/officeDocument/2006/math">
                    <m:sSup>
                      <m:sSupPr>
                        <m:ctrlPr>
                          <a:rPr lang="en-US" sz="3200" i="1">
                            <a:latin typeface="Cambria Math" panose="02040503050406030204" pitchFamily="18" charset="0"/>
                          </a:rPr>
                        </m:ctrlPr>
                      </m:sSupPr>
                      <m:e>
                        <m:r>
                          <a:rPr lang="en-US" sz="3200" b="0" i="1" smtClean="0">
                            <a:latin typeface="Cambria Math" panose="02040503050406030204" pitchFamily="18" charset="0"/>
                          </a:rPr>
                          <m:t>𝑐</m:t>
                        </m:r>
                        <m:r>
                          <a:rPr lang="en-US" sz="3200" i="1">
                            <a:latin typeface="Cambria Math" panose="02040503050406030204" pitchFamily="18" charset="0"/>
                          </a:rPr>
                          <m:t>𝑚</m:t>
                        </m:r>
                      </m:e>
                      <m:sup>
                        <m:r>
                          <a:rPr lang="en-US" sz="3200" i="1">
                            <a:latin typeface="Cambria Math" panose="02040503050406030204" pitchFamily="18" charset="0"/>
                          </a:rPr>
                          <m:t>2</m:t>
                        </m:r>
                      </m:sup>
                    </m:sSup>
                  </m:oMath>
                </a14:m>
                <a:r>
                  <a:rPr lang="pt-BR" sz="3000">
                    <a:latin typeface="Calibri" panose="020F0502020204030204" pitchFamily="34" charset="0"/>
                    <a:cs typeface="Calibri" panose="020F0502020204030204" pitchFamily="34" charset="0"/>
                  </a:rPr>
                  <a:t> = </a:t>
                </a:r>
                <a:r>
                  <a:rPr lang="pt-BR" sz="3000" b="1">
                    <a:solidFill>
                      <a:srgbClr val="0070C0"/>
                    </a:solidFill>
                    <a:latin typeface="Calibri" panose="020F0502020204030204" pitchFamily="34" charset="0"/>
                    <a:cs typeface="Calibri" panose="020F0502020204030204" pitchFamily="34" charset="0"/>
                  </a:rPr>
                  <a:t>.?.</a:t>
                </a:r>
                <a:r>
                  <a:rPr lang="pt-BR" sz="3000">
                    <a:latin typeface="Calibri" panose="020F0502020204030204" pitchFamily="34" charset="0"/>
                    <a:cs typeface="Calibri" panose="020F0502020204030204" pitchFamily="34" charset="0"/>
                  </a:rPr>
                  <a:t> </a:t>
                </a:r>
                <a14:m>
                  <m:oMath xmlns:m="http://schemas.openxmlformats.org/officeDocument/2006/math">
                    <m:sSup>
                      <m:sSupPr>
                        <m:ctrlPr>
                          <a:rPr lang="en-US" sz="3200" i="1">
                            <a:latin typeface="Cambria Math" panose="02040503050406030204" pitchFamily="18" charset="0"/>
                          </a:rPr>
                        </m:ctrlPr>
                      </m:sSupPr>
                      <m:e>
                        <m:r>
                          <a:rPr lang="en-US" sz="3200" b="0" i="1" smtClean="0">
                            <a:latin typeface="Cambria Math" panose="02040503050406030204" pitchFamily="18" charset="0"/>
                          </a:rPr>
                          <m:t>𝑚</m:t>
                        </m:r>
                        <m:r>
                          <a:rPr lang="en-US" sz="3200" i="1">
                            <a:latin typeface="Cambria Math" panose="02040503050406030204" pitchFamily="18" charset="0"/>
                          </a:rPr>
                          <m:t>𝑚</m:t>
                        </m:r>
                      </m:e>
                      <m:sup>
                        <m:r>
                          <a:rPr lang="en-US" sz="3200" i="1">
                            <a:latin typeface="Cambria Math" panose="02040503050406030204" pitchFamily="18" charset="0"/>
                          </a:rPr>
                          <m:t>2</m:t>
                        </m:r>
                      </m:sup>
                    </m:sSup>
                  </m:oMath>
                </a14:m>
                <a:endParaRPr lang="pt-BR" sz="3000">
                  <a:latin typeface="Calibri" panose="020F0502020204030204" pitchFamily="34" charset="0"/>
                  <a:cs typeface="Calibri" panose="020F0502020204030204" pitchFamily="34" charset="0"/>
                </a:endParaRPr>
              </a:p>
              <a:p>
                <a:pPr>
                  <a:lnSpc>
                    <a:spcPct val="150000"/>
                  </a:lnSpc>
                </a:pPr>
                <a:r>
                  <a:rPr lang="pt-BR" sz="3000">
                    <a:latin typeface="Calibri" panose="020F0502020204030204" pitchFamily="34" charset="0"/>
                    <a:cs typeface="Calibri" panose="020F0502020204030204" pitchFamily="34" charset="0"/>
                  </a:rPr>
                  <a:t>10 000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𝑐𝑚</m:t>
                        </m:r>
                      </m:e>
                      <m:sup>
                        <m:r>
                          <a:rPr lang="en-US" sz="2800" i="1">
                            <a:latin typeface="Cambria Math" panose="02040503050406030204" pitchFamily="18" charset="0"/>
                          </a:rPr>
                          <m:t>2</m:t>
                        </m:r>
                      </m:sup>
                    </m:sSup>
                  </m:oMath>
                </a14:m>
                <a:r>
                  <a:rPr lang="pt-BR" sz="3000">
                    <a:latin typeface="Calibri" panose="020F0502020204030204" pitchFamily="34" charset="0"/>
                    <a:cs typeface="Calibri" panose="020F0502020204030204" pitchFamily="34" charset="0"/>
                  </a:rPr>
                  <a:t> = </a:t>
                </a:r>
                <a:r>
                  <a:rPr lang="pt-BR" sz="3000" b="1">
                    <a:solidFill>
                      <a:srgbClr val="0070C0"/>
                    </a:solidFill>
                    <a:latin typeface="Calibri" panose="020F0502020204030204" pitchFamily="34" charset="0"/>
                    <a:cs typeface="Calibri" panose="020F0502020204030204" pitchFamily="34" charset="0"/>
                  </a:rPr>
                  <a:t>.?.</a:t>
                </a:r>
                <a:r>
                  <a:rPr lang="pt-BR" sz="3000">
                    <a:latin typeface="Calibri" panose="020F0502020204030204" pitchFamily="34" charset="0"/>
                    <a:cs typeface="Calibri" panose="020F0502020204030204" pitchFamily="34" charset="0"/>
                  </a:rPr>
                  <a:t>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𝑚</m:t>
                        </m:r>
                      </m:e>
                      <m:sup>
                        <m:r>
                          <a:rPr lang="en-US" sz="2800" i="1">
                            <a:latin typeface="Cambria Math" panose="02040503050406030204" pitchFamily="18" charset="0"/>
                          </a:rPr>
                          <m:t>2</m:t>
                        </m:r>
                      </m:sup>
                    </m:sSup>
                  </m:oMath>
                </a14:m>
                <a:r>
                  <a:rPr lang="pt-BR" sz="2800">
                    <a:latin typeface="Calibri" panose="020F0502020204030204" pitchFamily="34" charset="0"/>
                    <a:cs typeface="Calibri" panose="020F0502020204030204" pitchFamily="34" charset="0"/>
                  </a:rPr>
                  <a:t> </a:t>
                </a:r>
                <a:endParaRPr lang="en-US" sz="3000" i="1">
                  <a:latin typeface="Calibri" panose="020F0502020204030204" pitchFamily="34" charset="0"/>
                  <a:cs typeface="Calibri" panose="020F0502020204030204" pitchFamily="34" charset="0"/>
                </a:endParaRPr>
              </a:p>
            </p:txBody>
          </p:sp>
        </mc:Choice>
        <mc:Fallback>
          <p:sp>
            <p:nvSpPr>
              <p:cNvPr id="16" name="Hộp Văn bản 15">
                <a:extLst>
                  <a:ext uri="{FF2B5EF4-FFF2-40B4-BE49-F238E27FC236}">
                    <a16:creationId xmlns:a16="http://schemas.microsoft.com/office/drawing/2014/main" xmlns:a14="http://schemas.microsoft.com/office/drawing/2010/main" xmlns="" id="{3DCCAEAC-15E7-3E0B-68F3-0E6111C2B5F8}"/>
                  </a:ext>
                </a:extLst>
              </p:cNvPr>
              <p:cNvSpPr txBox="1">
                <a:spLocks noRot="1" noChangeAspect="1" noMove="1" noResize="1" noEditPoints="1" noAdjustHandles="1" noChangeArrowheads="1" noChangeShapeType="1" noTextEdit="1"/>
              </p:cNvSpPr>
              <p:nvPr/>
            </p:nvSpPr>
            <p:spPr>
              <a:xfrm>
                <a:off x="7273597" y="1570654"/>
                <a:ext cx="3515517" cy="2221570"/>
              </a:xfrm>
              <a:prstGeom prst="rect">
                <a:avLst/>
              </a:prstGeom>
              <a:blipFill rotWithShape="0">
                <a:blip r:embed="rId2"/>
                <a:stretch>
                  <a:fillRect l="-3986" b="-6319"/>
                </a:stretch>
              </a:blipFill>
            </p:spPr>
            <p:txBody>
              <a:bodyPr/>
              <a:lstStyle/>
              <a:p>
                <a:r>
                  <a:rPr lang="en-US">
                    <a:noFill/>
                  </a:rPr>
                  <a:t> </a:t>
                </a:r>
              </a:p>
            </p:txBody>
          </p:sp>
        </mc:Fallback>
      </mc:AlternateContent>
      <p:sp>
        <p:nvSpPr>
          <p:cNvPr id="17" name="Hộp Văn bản 16">
            <a:extLst>
              <a:ext uri="{FF2B5EF4-FFF2-40B4-BE49-F238E27FC236}">
                <a16:creationId xmlns:a16="http://schemas.microsoft.com/office/drawing/2014/main" xmlns="" id="{88763CAD-BDE6-1E7B-3D60-3971F71216F9}"/>
              </a:ext>
            </a:extLst>
          </p:cNvPr>
          <p:cNvSpPr txBox="1"/>
          <p:nvPr/>
        </p:nvSpPr>
        <p:spPr>
          <a:xfrm>
            <a:off x="6625989" y="1758787"/>
            <a:ext cx="647608" cy="553998"/>
          </a:xfrm>
          <a:prstGeom prst="rect">
            <a:avLst/>
          </a:prstGeom>
          <a:noFill/>
        </p:spPr>
        <p:txBody>
          <a:bodyPr wrap="square">
            <a:spAutoFit/>
          </a:bodyPr>
          <a:lstStyle/>
          <a:p>
            <a:r>
              <a:rPr lang="en-US" sz="3000">
                <a:solidFill>
                  <a:srgbClr val="FF0000"/>
                </a:solidFill>
                <a:latin typeface="Calibri" panose="020F0502020204030204" pitchFamily="34" charset="0"/>
                <a:cs typeface="Calibri" panose="020F0502020204030204" pitchFamily="34" charset="0"/>
              </a:rPr>
              <a:t>b)</a:t>
            </a:r>
            <a:endParaRPr lang="en-US" sz="3000" i="1">
              <a:solidFill>
                <a:srgbClr val="FF0000"/>
              </a:solidFill>
              <a:latin typeface="Calibri" panose="020F0502020204030204" pitchFamily="34" charset="0"/>
              <a:cs typeface="Calibri" panose="020F0502020204030204" pitchFamily="34" charset="0"/>
            </a:endParaRPr>
          </a:p>
        </p:txBody>
      </p:sp>
      <p:sp>
        <p:nvSpPr>
          <p:cNvPr id="23" name="Hình chữ nhật: Góc Tròn 22">
            <a:extLst>
              <a:ext uri="{FF2B5EF4-FFF2-40B4-BE49-F238E27FC236}">
                <a16:creationId xmlns:a16="http://schemas.microsoft.com/office/drawing/2014/main" xmlns="" id="{6268C1E5-9A5A-8D2F-9B70-C459A6AE536E}"/>
              </a:ext>
            </a:extLst>
          </p:cNvPr>
          <p:cNvSpPr/>
          <p:nvPr/>
        </p:nvSpPr>
        <p:spPr>
          <a:xfrm>
            <a:off x="2726991" y="4206856"/>
            <a:ext cx="6026402" cy="1866845"/>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Calibri" panose="020F0502020204030204" pitchFamily="34" charset="0"/>
                <a:cs typeface="Calibri" panose="020F0502020204030204" pitchFamily="34" charset="0"/>
              </a:rPr>
              <a:t>C</a:t>
            </a:r>
            <a:r>
              <a:rPr lang="vi-VN" sz="3600">
                <a:solidFill>
                  <a:schemeClr val="tx1"/>
                </a:solidFill>
                <a:latin typeface="Calibri" panose="020F0502020204030204" pitchFamily="34" charset="0"/>
                <a:cs typeface="Calibri" panose="020F0502020204030204" pitchFamily="34" charset="0"/>
              </a:rPr>
              <a:t>ó thể chuyển đổi theo </a:t>
            </a:r>
            <a:endParaRPr lang="en-US" sz="3600">
              <a:solidFill>
                <a:schemeClr val="tx1"/>
              </a:solidFill>
              <a:latin typeface="Calibri" panose="020F0502020204030204" pitchFamily="34" charset="0"/>
              <a:cs typeface="Calibri" panose="020F0502020204030204" pitchFamily="34" charset="0"/>
            </a:endParaRPr>
          </a:p>
          <a:p>
            <a:pPr algn="ctr"/>
            <a:r>
              <a:rPr lang="vi-VN" sz="3600">
                <a:solidFill>
                  <a:schemeClr val="tx1"/>
                </a:solidFill>
                <a:latin typeface="Calibri" panose="020F0502020204030204" pitchFamily="34" charset="0"/>
                <a:cs typeface="Calibri" panose="020F0502020204030204" pitchFamily="34" charset="0"/>
              </a:rPr>
              <a:t>các cách khác nhau.</a:t>
            </a:r>
          </a:p>
        </p:txBody>
      </p:sp>
      <p:pic>
        <p:nvPicPr>
          <p:cNvPr id="24" name="Hình ảnh 23" descr="Ảnh có chứa văn bản, mẫu họa&#10;&#10;Mô tả được tạo tự động">
            <a:extLst>
              <a:ext uri="{FF2B5EF4-FFF2-40B4-BE49-F238E27FC236}">
                <a16:creationId xmlns:a16="http://schemas.microsoft.com/office/drawing/2014/main" xmlns="" id="{E34E0815-5CCB-9A26-BB97-DF9BDF20861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55045" y1="75061" x2="55045" y2="75061"/>
                        <a14:foregroundMark x1="54884" y1="79992" x2="54884" y2="79992"/>
                        <a14:foregroundMark x1="53234" y1="88197" x2="53234" y2="88197"/>
                        <a14:foregroundMark x1="62419" y1="86580" x2="41915" y2="86136"/>
                        <a14:foregroundMark x1="41915" y1="86136" x2="41915" y2="86136"/>
                      </a14:backgroundRemoval>
                    </a14:imgEffect>
                  </a14:imgLayer>
                </a14:imgProps>
              </a:ext>
              <a:ext uri="{28A0092B-C50C-407E-A947-70E740481C1C}">
                <a14:useLocalDpi xmlns:a14="http://schemas.microsoft.com/office/drawing/2010/main" val="0"/>
              </a:ext>
            </a:extLst>
          </a:blip>
          <a:srcRect l="18558" r="16312"/>
          <a:stretch/>
        </p:blipFill>
        <p:spPr>
          <a:xfrm>
            <a:off x="7902055" y="3610938"/>
            <a:ext cx="2887060" cy="3546212"/>
          </a:xfrm>
          <a:prstGeom prst="rect">
            <a:avLst/>
          </a:prstGeom>
        </p:spPr>
      </p:pic>
    </p:spTree>
    <p:extLst>
      <p:ext uri="{BB962C8B-B14F-4D97-AF65-F5344CB8AC3E}">
        <p14:creationId xmlns:p14="http://schemas.microsoft.com/office/powerpoint/2010/main" val="3257667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1000" fill="hold"/>
                                        <p:tgtEl>
                                          <p:spTgt spid="23"/>
                                        </p:tgtEl>
                                        <p:attrNameLst>
                                          <p:attrName>ppt_w</p:attrName>
                                        </p:attrNameLst>
                                      </p:cBhvr>
                                      <p:tavLst>
                                        <p:tav tm="0">
                                          <p:val>
                                            <p:fltVal val="0"/>
                                          </p:val>
                                        </p:tav>
                                        <p:tav tm="100000">
                                          <p:val>
                                            <p:strVal val="#ppt_w"/>
                                          </p:val>
                                        </p:tav>
                                      </p:tavLst>
                                    </p:anim>
                                    <p:anim calcmode="lin" valueType="num">
                                      <p:cBhvr>
                                        <p:cTn id="23" dur="1000" fill="hold"/>
                                        <p:tgtEl>
                                          <p:spTgt spid="23"/>
                                        </p:tgtEl>
                                        <p:attrNameLst>
                                          <p:attrName>ppt_h</p:attrName>
                                        </p:attrNameLst>
                                      </p:cBhvr>
                                      <p:tavLst>
                                        <p:tav tm="0">
                                          <p:val>
                                            <p:fltVal val="0"/>
                                          </p:val>
                                        </p:tav>
                                        <p:tav tm="100000">
                                          <p:val>
                                            <p:strVal val="#ppt_h"/>
                                          </p:val>
                                        </p:tav>
                                      </p:tavLst>
                                    </p:anim>
                                    <p:anim calcmode="lin" valueType="num">
                                      <p:cBhvr>
                                        <p:cTn id="24"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3"/>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1000" fill="hold"/>
                                        <p:tgtEl>
                                          <p:spTgt spid="24"/>
                                        </p:tgtEl>
                                        <p:attrNameLst>
                                          <p:attrName>ppt_w</p:attrName>
                                        </p:attrNameLst>
                                      </p:cBhvr>
                                      <p:tavLst>
                                        <p:tav tm="0">
                                          <p:val>
                                            <p:fltVal val="0"/>
                                          </p:val>
                                        </p:tav>
                                        <p:tav tm="100000">
                                          <p:val>
                                            <p:strVal val="#ppt_w"/>
                                          </p:val>
                                        </p:tav>
                                      </p:tavLst>
                                    </p:anim>
                                    <p:anim calcmode="lin" valueType="num">
                                      <p:cBhvr>
                                        <p:cTn id="29" dur="1000" fill="hold"/>
                                        <p:tgtEl>
                                          <p:spTgt spid="24"/>
                                        </p:tgtEl>
                                        <p:attrNameLst>
                                          <p:attrName>ppt_h</p:attrName>
                                        </p:attrNameLst>
                                      </p:cBhvr>
                                      <p:tavLst>
                                        <p:tav tm="0">
                                          <p:val>
                                            <p:fltVal val="0"/>
                                          </p:val>
                                        </p:tav>
                                        <p:tav tm="100000">
                                          <p:val>
                                            <p:strVal val="#ppt_h"/>
                                          </p:val>
                                        </p:tav>
                                      </p:tavLst>
                                    </p:anim>
                                    <p:anim calcmode="lin" valueType="num">
                                      <p:cBhvr>
                                        <p:cTn id="30"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1" grpId="0"/>
      <p:bldP spid="16" grpId="0"/>
      <p:bldP spid="17" grpId="0"/>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7">
            <a:extLst>
              <a:ext uri="{FF2B5EF4-FFF2-40B4-BE49-F238E27FC236}">
                <a16:creationId xmlns:a16="http://schemas.microsoft.com/office/drawing/2014/main" xmlns="" id="{E4CE62CC-4186-CE02-52E3-1EEA93E8D18F}"/>
              </a:ext>
            </a:extLst>
          </p:cNvPr>
          <p:cNvSpPr/>
          <p:nvPr/>
        </p:nvSpPr>
        <p:spPr>
          <a:xfrm>
            <a:off x="218364" y="393895"/>
            <a:ext cx="11778018" cy="6119447"/>
          </a:xfrm>
          <a:prstGeom prst="roundRect">
            <a:avLst/>
          </a:prstGeom>
          <a:solidFill>
            <a:schemeClr val="bg1">
              <a:alpha val="86000"/>
            </a:schemeClr>
          </a:solidFill>
          <a:ln w="76200">
            <a:solidFill>
              <a:srgbClr val="99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4546A"/>
                </a:solidFill>
                <a:effectLst/>
                <a:uLnTx/>
                <a:uFillTx/>
                <a:latin typeface="Calibri" panose="020F0502020204030204"/>
                <a:ea typeface="+mn-ea"/>
                <a:cs typeface="+mn-cs"/>
              </a:rPr>
              <a:t>	</a:t>
            </a:r>
            <a:endParaRPr kumimoji="0" lang="en-US" sz="60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7" name="TextBox 67">
            <a:extLst>
              <a:ext uri="{FF2B5EF4-FFF2-40B4-BE49-F238E27FC236}">
                <a16:creationId xmlns:a16="http://schemas.microsoft.com/office/drawing/2014/main" xmlns="" id="{69E8BBA4-E0C5-5DFB-1992-FBC3D9A5FE98}"/>
              </a:ext>
            </a:extLst>
          </p:cNvPr>
          <p:cNvSpPr txBox="1"/>
          <p:nvPr/>
        </p:nvSpPr>
        <p:spPr>
          <a:xfrm>
            <a:off x="603726" y="1137531"/>
            <a:ext cx="2439725"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9525">
                  <a:noFill/>
                  <a:prstDash val="solid"/>
                </a:ln>
                <a:solidFill>
                  <a:srgbClr val="FF5D5D"/>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Ví dụ</a:t>
            </a:r>
            <a:endParaRPr kumimoji="0" lang="en-US" sz="7200" b="1" i="0" u="none" strike="noStrike" kern="1200" cap="none" spc="0" normalizeH="0" baseline="0" noProof="0" dirty="0">
              <a:ln w="9525">
                <a:noFill/>
                <a:prstDash val="solid"/>
              </a:ln>
              <a:solidFill>
                <a:srgbClr val="FF5D5D"/>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endParaRPr>
          </a:p>
        </p:txBody>
      </p:sp>
      <p:pic>
        <p:nvPicPr>
          <p:cNvPr id="9" name="Picture 17">
            <a:extLst>
              <a:ext uri="{FF2B5EF4-FFF2-40B4-BE49-F238E27FC236}">
                <a16:creationId xmlns:a16="http://schemas.microsoft.com/office/drawing/2014/main" xmlns="" id="{06D9CD5B-0996-83E9-F619-17E560C916D7}"/>
              </a:ext>
            </a:extLst>
          </p:cNvPr>
          <p:cNvPicPr>
            <a:picLocks noChangeAspect="1"/>
          </p:cNvPicPr>
          <p:nvPr/>
        </p:nvPicPr>
        <p:blipFill>
          <a:blip r:embed="rId2"/>
          <a:srcRect/>
          <a:stretch>
            <a:fillRect/>
          </a:stretch>
        </p:blipFill>
        <p:spPr>
          <a:xfrm>
            <a:off x="364502" y="1698425"/>
            <a:ext cx="521940" cy="501715"/>
          </a:xfrm>
          <a:prstGeom prst="rect">
            <a:avLst/>
          </a:prstGeom>
        </p:spPr>
      </p:pic>
      <p:sp>
        <p:nvSpPr>
          <p:cNvPr id="12" name="Hộp Văn bản 11">
            <a:extLst>
              <a:ext uri="{FF2B5EF4-FFF2-40B4-BE49-F238E27FC236}">
                <a16:creationId xmlns:a16="http://schemas.microsoft.com/office/drawing/2014/main" xmlns="" id="{9799C46B-8BF6-2AA8-4073-BB3FBBC8EE1F}"/>
              </a:ext>
            </a:extLst>
          </p:cNvPr>
          <p:cNvSpPr txBox="1"/>
          <p:nvPr/>
        </p:nvSpPr>
        <p:spPr>
          <a:xfrm>
            <a:off x="3043451" y="860532"/>
            <a:ext cx="3685657" cy="646331"/>
          </a:xfrm>
          <a:prstGeom prst="rect">
            <a:avLst/>
          </a:prstGeom>
          <a:noFill/>
        </p:spPr>
        <p:txBody>
          <a:bodyPr wrap="square">
            <a:spAutoFit/>
          </a:bodyPr>
          <a:lstStyle/>
          <a:p>
            <a:r>
              <a:rPr lang="vi-VN" sz="3600" b="1">
                <a:latin typeface="Calibri" panose="020F0502020204030204" pitchFamily="34" charset="0"/>
                <a:cs typeface="Calibri" panose="020F0502020204030204" pitchFamily="34" charset="0"/>
              </a:rPr>
              <a:t>145 m</a:t>
            </a:r>
            <a:r>
              <a:rPr lang="en-US" sz="3600" b="1">
                <a:latin typeface="Calibri" panose="020F0502020204030204" pitchFamily="34" charset="0"/>
                <a:cs typeface="Calibri" panose="020F0502020204030204" pitchFamily="34" charset="0"/>
              </a:rPr>
              <a:t> = </a:t>
            </a:r>
            <a:r>
              <a:rPr lang="vi-VN" sz="3600" b="1">
                <a:solidFill>
                  <a:srgbClr val="0070C0"/>
                </a:solidFill>
                <a:latin typeface="Calibri" panose="020F0502020204030204" pitchFamily="34" charset="0"/>
                <a:cs typeface="Calibri" panose="020F0502020204030204" pitchFamily="34" charset="0"/>
              </a:rPr>
              <a:t>.?.</a:t>
            </a:r>
            <a:r>
              <a:rPr lang="vi-VN" sz="3600" b="1">
                <a:latin typeface="Calibri" panose="020F0502020204030204" pitchFamily="34" charset="0"/>
                <a:cs typeface="Calibri" panose="020F0502020204030204" pitchFamily="34" charset="0"/>
              </a:rPr>
              <a:t> mm</a:t>
            </a:r>
            <a:endParaRPr lang="en-US" sz="3600">
              <a:latin typeface="Calibri" panose="020F0502020204030204" pitchFamily="34" charset="0"/>
              <a:cs typeface="Calibri" panose="020F0502020204030204" pitchFamily="34" charset="0"/>
            </a:endParaRPr>
          </a:p>
        </p:txBody>
      </p:sp>
      <p:sp>
        <p:nvSpPr>
          <p:cNvPr id="15" name="Hộp Văn bản 14">
            <a:extLst>
              <a:ext uri="{FF2B5EF4-FFF2-40B4-BE49-F238E27FC236}">
                <a16:creationId xmlns:a16="http://schemas.microsoft.com/office/drawing/2014/main" xmlns="" id="{81983768-85F1-979C-1304-92766AE9554B}"/>
              </a:ext>
            </a:extLst>
          </p:cNvPr>
          <p:cNvSpPr txBox="1"/>
          <p:nvPr/>
        </p:nvSpPr>
        <p:spPr>
          <a:xfrm>
            <a:off x="886442" y="1691673"/>
            <a:ext cx="9504054" cy="1015663"/>
          </a:xfrm>
          <a:prstGeom prst="rect">
            <a:avLst/>
          </a:prstGeom>
          <a:noFill/>
        </p:spPr>
        <p:txBody>
          <a:bodyPr wrap="square">
            <a:spAutoFit/>
          </a:bodyPr>
          <a:lstStyle/>
          <a:p>
            <a:r>
              <a:rPr lang="vi-VN" sz="3000">
                <a:latin typeface="Calibri" panose="020F0502020204030204" pitchFamily="34" charset="0"/>
                <a:cs typeface="Calibri" panose="020F0502020204030204" pitchFamily="34" charset="0"/>
              </a:rPr>
              <a:t>1 m = 1 nghìn mm → 145 m = 145 nghìn mm = </a:t>
            </a:r>
            <a:r>
              <a:rPr lang="vi-VN" sz="3000" b="1">
                <a:latin typeface="Calibri" panose="020F0502020204030204" pitchFamily="34" charset="0"/>
                <a:cs typeface="Calibri" panose="020F0502020204030204" pitchFamily="34" charset="0"/>
              </a:rPr>
              <a:t>145</a:t>
            </a:r>
            <a:r>
              <a:rPr lang="en-US" sz="3000" b="1">
                <a:latin typeface="Calibri" panose="020F0502020204030204" pitchFamily="34" charset="0"/>
                <a:cs typeface="Calibri" panose="020F0502020204030204" pitchFamily="34" charset="0"/>
              </a:rPr>
              <a:t> </a:t>
            </a:r>
            <a:r>
              <a:rPr lang="vi-VN" sz="3000" b="1">
                <a:latin typeface="Calibri" panose="020F0502020204030204" pitchFamily="34" charset="0"/>
                <a:cs typeface="Calibri" panose="020F0502020204030204" pitchFamily="34" charset="0"/>
              </a:rPr>
              <a:t>000 </a:t>
            </a:r>
            <a:r>
              <a:rPr lang="vi-VN" sz="3000">
                <a:latin typeface="Calibri" panose="020F0502020204030204" pitchFamily="34" charset="0"/>
                <a:cs typeface="Calibri" panose="020F0502020204030204" pitchFamily="34" charset="0"/>
              </a:rPr>
              <a:t>mm (</a:t>
            </a:r>
            <a:r>
              <a:rPr lang="vi-VN" sz="3000" i="1">
                <a:latin typeface="Calibri" panose="020F0502020204030204" pitchFamily="34" charset="0"/>
                <a:cs typeface="Calibri" panose="020F0502020204030204" pitchFamily="34" charset="0"/>
              </a:rPr>
              <a:t>coi nghìn là đơn vị đếm</a:t>
            </a:r>
            <a:r>
              <a:rPr lang="vi-VN" sz="3000">
                <a:latin typeface="Calibri" panose="020F0502020204030204" pitchFamily="34" charset="0"/>
                <a:cs typeface="Calibri" panose="020F0502020204030204" pitchFamily="34" charset="0"/>
              </a:rPr>
              <a:t>).</a:t>
            </a:r>
            <a:endParaRPr lang="en-US" sz="3000">
              <a:latin typeface="Calibri" panose="020F0502020204030204" pitchFamily="34" charset="0"/>
              <a:cs typeface="Calibri" panose="020F0502020204030204" pitchFamily="34" charset="0"/>
            </a:endParaRPr>
          </a:p>
        </p:txBody>
      </p:sp>
      <p:pic>
        <p:nvPicPr>
          <p:cNvPr id="21" name="Picture 17">
            <a:extLst>
              <a:ext uri="{FF2B5EF4-FFF2-40B4-BE49-F238E27FC236}">
                <a16:creationId xmlns:a16="http://schemas.microsoft.com/office/drawing/2014/main" xmlns="" id="{DA41CD79-BDDE-DAA7-7CE6-BA4B55408529}"/>
              </a:ext>
            </a:extLst>
          </p:cNvPr>
          <p:cNvPicPr>
            <a:picLocks noChangeAspect="1"/>
          </p:cNvPicPr>
          <p:nvPr/>
        </p:nvPicPr>
        <p:blipFill>
          <a:blip r:embed="rId2"/>
          <a:srcRect/>
          <a:stretch>
            <a:fillRect/>
          </a:stretch>
        </p:blipFill>
        <p:spPr>
          <a:xfrm>
            <a:off x="364502" y="2824508"/>
            <a:ext cx="521940" cy="501715"/>
          </a:xfrm>
          <a:prstGeom prst="rect">
            <a:avLst/>
          </a:prstGeom>
        </p:spPr>
      </p:pic>
      <p:sp>
        <p:nvSpPr>
          <p:cNvPr id="22" name="Hộp Văn bản 21">
            <a:extLst>
              <a:ext uri="{FF2B5EF4-FFF2-40B4-BE49-F238E27FC236}">
                <a16:creationId xmlns:a16="http://schemas.microsoft.com/office/drawing/2014/main" xmlns="" id="{A1E1B4E7-0EA6-972E-529A-50D76A82EE5B}"/>
              </a:ext>
            </a:extLst>
          </p:cNvPr>
          <p:cNvSpPr txBox="1"/>
          <p:nvPr/>
        </p:nvSpPr>
        <p:spPr>
          <a:xfrm>
            <a:off x="886442" y="2817756"/>
            <a:ext cx="10062370" cy="553998"/>
          </a:xfrm>
          <a:prstGeom prst="rect">
            <a:avLst/>
          </a:prstGeom>
          <a:noFill/>
        </p:spPr>
        <p:txBody>
          <a:bodyPr wrap="square">
            <a:spAutoFit/>
          </a:bodyPr>
          <a:lstStyle/>
          <a:p>
            <a:r>
              <a:rPr lang="vi-VN" sz="3000">
                <a:latin typeface="Calibri" panose="020F0502020204030204" pitchFamily="34" charset="0"/>
                <a:cs typeface="Calibri" panose="020F0502020204030204" pitchFamily="34" charset="0"/>
              </a:rPr>
              <a:t>145 m = 145 x 1000 mm = 145 000 mm (</a:t>
            </a:r>
            <a:r>
              <a:rPr lang="vi-VN" sz="3000" i="1">
                <a:latin typeface="Calibri" panose="020F0502020204030204" pitchFamily="34" charset="0"/>
                <a:cs typeface="Calibri" panose="020F0502020204030204" pitchFamily="34" charset="0"/>
              </a:rPr>
              <a:t>nhân nhẩm với 1000</a:t>
            </a:r>
            <a:r>
              <a:rPr lang="vi-VN" sz="3000">
                <a:latin typeface="Calibri" panose="020F0502020204030204" pitchFamily="34" charset="0"/>
                <a:cs typeface="Calibri" panose="020F0502020204030204" pitchFamily="34" charset="0"/>
              </a:rPr>
              <a:t>).</a:t>
            </a:r>
            <a:endParaRPr lang="en-US" sz="3000">
              <a:latin typeface="Calibri" panose="020F0502020204030204" pitchFamily="34" charset="0"/>
              <a:cs typeface="Calibri" panose="020F0502020204030204" pitchFamily="34" charset="0"/>
            </a:endParaRPr>
          </a:p>
        </p:txBody>
      </p:sp>
      <p:pic>
        <p:nvPicPr>
          <p:cNvPr id="25" name="Picture 17">
            <a:extLst>
              <a:ext uri="{FF2B5EF4-FFF2-40B4-BE49-F238E27FC236}">
                <a16:creationId xmlns:a16="http://schemas.microsoft.com/office/drawing/2014/main" xmlns="" id="{7962DF10-6CB9-4546-BCF2-B38878886379}"/>
              </a:ext>
            </a:extLst>
          </p:cNvPr>
          <p:cNvPicPr>
            <a:picLocks noChangeAspect="1"/>
          </p:cNvPicPr>
          <p:nvPr/>
        </p:nvPicPr>
        <p:blipFill>
          <a:blip r:embed="rId2"/>
          <a:srcRect/>
          <a:stretch>
            <a:fillRect/>
          </a:stretch>
        </p:blipFill>
        <p:spPr>
          <a:xfrm>
            <a:off x="364502" y="3521056"/>
            <a:ext cx="521940" cy="501715"/>
          </a:xfrm>
          <a:prstGeom prst="rect">
            <a:avLst/>
          </a:prstGeom>
        </p:spPr>
      </p:pic>
      <p:sp>
        <p:nvSpPr>
          <p:cNvPr id="26" name="Hộp Văn bản 25">
            <a:extLst>
              <a:ext uri="{FF2B5EF4-FFF2-40B4-BE49-F238E27FC236}">
                <a16:creationId xmlns:a16="http://schemas.microsoft.com/office/drawing/2014/main" xmlns="" id="{43CB0819-DFB9-4A66-D3D9-7140F8951D17}"/>
              </a:ext>
            </a:extLst>
          </p:cNvPr>
          <p:cNvSpPr txBox="1"/>
          <p:nvPr/>
        </p:nvSpPr>
        <p:spPr>
          <a:xfrm>
            <a:off x="886442" y="3514304"/>
            <a:ext cx="11319206" cy="553998"/>
          </a:xfrm>
          <a:prstGeom prst="rect">
            <a:avLst/>
          </a:prstGeom>
          <a:noFill/>
        </p:spPr>
        <p:txBody>
          <a:bodyPr wrap="square">
            <a:spAutoFit/>
          </a:bodyPr>
          <a:lstStyle/>
          <a:p>
            <a:r>
              <a:rPr lang="vi-VN" sz="3000">
                <a:latin typeface="Calibri" panose="020F0502020204030204" pitchFamily="34" charset="0"/>
                <a:cs typeface="Calibri" panose="020F0502020204030204" pitchFamily="34" charset="0"/>
              </a:rPr>
              <a:t>Dựa vào quan hệ giữa hai đơn vị liền nhau, dựa vào nhân nhẫm với 10.</a:t>
            </a:r>
            <a:endParaRPr lang="en-US" sz="3000">
              <a:latin typeface="Calibri" panose="020F0502020204030204" pitchFamily="34" charset="0"/>
              <a:cs typeface="Calibri" panose="020F0502020204030204" pitchFamily="34" charset="0"/>
            </a:endParaRPr>
          </a:p>
        </p:txBody>
      </p:sp>
      <p:sp>
        <p:nvSpPr>
          <p:cNvPr id="27" name="Hộp Văn bản 26">
            <a:extLst>
              <a:ext uri="{FF2B5EF4-FFF2-40B4-BE49-F238E27FC236}">
                <a16:creationId xmlns:a16="http://schemas.microsoft.com/office/drawing/2014/main" xmlns="" id="{9A5334D8-6F38-B247-94A8-D31328AF126D}"/>
              </a:ext>
            </a:extLst>
          </p:cNvPr>
          <p:cNvSpPr txBox="1"/>
          <p:nvPr/>
        </p:nvSpPr>
        <p:spPr>
          <a:xfrm>
            <a:off x="1673510" y="4073274"/>
            <a:ext cx="1651379" cy="553998"/>
          </a:xfrm>
          <a:prstGeom prst="rect">
            <a:avLst/>
          </a:prstGeom>
          <a:noFill/>
        </p:spPr>
        <p:txBody>
          <a:bodyPr wrap="square" rtlCol="0">
            <a:spAutoFit/>
          </a:bodyPr>
          <a:lstStyle/>
          <a:p>
            <a:pPr algn="ctr"/>
            <a:r>
              <a:rPr lang="en-US" sz="3000" b="1"/>
              <a:t>m</a:t>
            </a:r>
          </a:p>
        </p:txBody>
      </p:sp>
      <p:sp>
        <p:nvSpPr>
          <p:cNvPr id="28" name="Hộp Văn bản 27">
            <a:extLst>
              <a:ext uri="{FF2B5EF4-FFF2-40B4-BE49-F238E27FC236}">
                <a16:creationId xmlns:a16="http://schemas.microsoft.com/office/drawing/2014/main" xmlns="" id="{EC76B8A0-CB84-0061-186B-FDBB9437B0C6}"/>
              </a:ext>
            </a:extLst>
          </p:cNvPr>
          <p:cNvSpPr txBox="1"/>
          <p:nvPr/>
        </p:nvSpPr>
        <p:spPr>
          <a:xfrm>
            <a:off x="3518233" y="4073274"/>
            <a:ext cx="1651379" cy="553998"/>
          </a:xfrm>
          <a:prstGeom prst="rect">
            <a:avLst/>
          </a:prstGeom>
          <a:noFill/>
        </p:spPr>
        <p:txBody>
          <a:bodyPr wrap="square" rtlCol="0">
            <a:spAutoFit/>
          </a:bodyPr>
          <a:lstStyle/>
          <a:p>
            <a:pPr algn="ctr"/>
            <a:r>
              <a:rPr lang="en-US" sz="3000" b="1"/>
              <a:t>dm</a:t>
            </a:r>
          </a:p>
        </p:txBody>
      </p:sp>
      <p:sp>
        <p:nvSpPr>
          <p:cNvPr id="29" name="Hộp Văn bản 28">
            <a:extLst>
              <a:ext uri="{FF2B5EF4-FFF2-40B4-BE49-F238E27FC236}">
                <a16:creationId xmlns:a16="http://schemas.microsoft.com/office/drawing/2014/main" xmlns="" id="{CA6DF3D9-253E-E05D-BF8E-1A36B4BBD195}"/>
              </a:ext>
            </a:extLst>
          </p:cNvPr>
          <p:cNvSpPr txBox="1"/>
          <p:nvPr/>
        </p:nvSpPr>
        <p:spPr>
          <a:xfrm>
            <a:off x="5362956" y="4073274"/>
            <a:ext cx="1651379" cy="553998"/>
          </a:xfrm>
          <a:prstGeom prst="rect">
            <a:avLst/>
          </a:prstGeom>
          <a:noFill/>
        </p:spPr>
        <p:txBody>
          <a:bodyPr wrap="square" rtlCol="0">
            <a:spAutoFit/>
          </a:bodyPr>
          <a:lstStyle/>
          <a:p>
            <a:pPr algn="ctr"/>
            <a:r>
              <a:rPr lang="en-US" sz="3000" b="1"/>
              <a:t>cm</a:t>
            </a:r>
          </a:p>
        </p:txBody>
      </p:sp>
      <p:sp>
        <p:nvSpPr>
          <p:cNvPr id="30" name="Hộp Văn bản 29">
            <a:extLst>
              <a:ext uri="{FF2B5EF4-FFF2-40B4-BE49-F238E27FC236}">
                <a16:creationId xmlns:a16="http://schemas.microsoft.com/office/drawing/2014/main" xmlns="" id="{10ADD81F-D9D6-B993-18FF-CBE3E066EF9A}"/>
              </a:ext>
            </a:extLst>
          </p:cNvPr>
          <p:cNvSpPr txBox="1"/>
          <p:nvPr/>
        </p:nvSpPr>
        <p:spPr>
          <a:xfrm>
            <a:off x="7207679" y="4073274"/>
            <a:ext cx="1651379" cy="553998"/>
          </a:xfrm>
          <a:prstGeom prst="rect">
            <a:avLst/>
          </a:prstGeom>
          <a:noFill/>
        </p:spPr>
        <p:txBody>
          <a:bodyPr wrap="square" rtlCol="0">
            <a:spAutoFit/>
          </a:bodyPr>
          <a:lstStyle/>
          <a:p>
            <a:pPr algn="ctr"/>
            <a:r>
              <a:rPr lang="en-US" sz="3000" b="1"/>
              <a:t>mm</a:t>
            </a:r>
          </a:p>
        </p:txBody>
      </p:sp>
      <p:cxnSp>
        <p:nvCxnSpPr>
          <p:cNvPr id="37" name="Đường kết nối Mũi tên Thẳng 36">
            <a:extLst>
              <a:ext uri="{FF2B5EF4-FFF2-40B4-BE49-F238E27FC236}">
                <a16:creationId xmlns:a16="http://schemas.microsoft.com/office/drawing/2014/main" xmlns="" id="{DC321B5E-29B3-BC33-A924-F938DA740CB4}"/>
              </a:ext>
            </a:extLst>
          </p:cNvPr>
          <p:cNvCxnSpPr>
            <a:cxnSpLocks/>
          </p:cNvCxnSpPr>
          <p:nvPr/>
        </p:nvCxnSpPr>
        <p:spPr>
          <a:xfrm>
            <a:off x="2511189" y="4547661"/>
            <a:ext cx="0" cy="777922"/>
          </a:xfrm>
          <a:prstGeom prst="straightConnector1">
            <a:avLst/>
          </a:prstGeom>
          <a:ln w="38100">
            <a:solidFill>
              <a:srgbClr val="FF00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Đường kết nối Mũi tên Thẳng 38">
            <a:extLst>
              <a:ext uri="{FF2B5EF4-FFF2-40B4-BE49-F238E27FC236}">
                <a16:creationId xmlns:a16="http://schemas.microsoft.com/office/drawing/2014/main" xmlns="" id="{C522E708-74D4-18A1-DA39-1F0246BD7AFB}"/>
              </a:ext>
            </a:extLst>
          </p:cNvPr>
          <p:cNvCxnSpPr>
            <a:cxnSpLocks/>
          </p:cNvCxnSpPr>
          <p:nvPr/>
        </p:nvCxnSpPr>
        <p:spPr>
          <a:xfrm>
            <a:off x="4369559" y="4547661"/>
            <a:ext cx="0" cy="777922"/>
          </a:xfrm>
          <a:prstGeom prst="straightConnector1">
            <a:avLst/>
          </a:prstGeom>
          <a:ln w="38100">
            <a:solidFill>
              <a:srgbClr val="FF00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Đường kết nối Mũi tên Thẳng 39">
            <a:extLst>
              <a:ext uri="{FF2B5EF4-FFF2-40B4-BE49-F238E27FC236}">
                <a16:creationId xmlns:a16="http://schemas.microsoft.com/office/drawing/2014/main" xmlns="" id="{26CDB617-7AC1-BECA-583F-9FAA0A3C7B69}"/>
              </a:ext>
            </a:extLst>
          </p:cNvPr>
          <p:cNvCxnSpPr>
            <a:cxnSpLocks/>
          </p:cNvCxnSpPr>
          <p:nvPr/>
        </p:nvCxnSpPr>
        <p:spPr>
          <a:xfrm>
            <a:off x="6214281" y="4547661"/>
            <a:ext cx="0" cy="777922"/>
          </a:xfrm>
          <a:prstGeom prst="straightConnector1">
            <a:avLst/>
          </a:prstGeom>
          <a:ln w="38100">
            <a:solidFill>
              <a:srgbClr val="FF00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Đường kết nối Mũi tên Thẳng 40">
            <a:extLst>
              <a:ext uri="{FF2B5EF4-FFF2-40B4-BE49-F238E27FC236}">
                <a16:creationId xmlns:a16="http://schemas.microsoft.com/office/drawing/2014/main" xmlns="" id="{A7B909AF-02B0-477A-F6FF-13CF7F748F7C}"/>
              </a:ext>
            </a:extLst>
          </p:cNvPr>
          <p:cNvCxnSpPr>
            <a:cxnSpLocks/>
          </p:cNvCxnSpPr>
          <p:nvPr/>
        </p:nvCxnSpPr>
        <p:spPr>
          <a:xfrm>
            <a:off x="8059003" y="4547661"/>
            <a:ext cx="0" cy="777922"/>
          </a:xfrm>
          <a:prstGeom prst="straightConnector1">
            <a:avLst/>
          </a:prstGeom>
          <a:ln w="38100">
            <a:solidFill>
              <a:srgbClr val="FF006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2" name="Hộp Văn bản 41">
            <a:extLst>
              <a:ext uri="{FF2B5EF4-FFF2-40B4-BE49-F238E27FC236}">
                <a16:creationId xmlns:a16="http://schemas.microsoft.com/office/drawing/2014/main" xmlns="" id="{2BA426B0-BC03-6F86-4A78-85609DE2E33E}"/>
              </a:ext>
            </a:extLst>
          </p:cNvPr>
          <p:cNvSpPr txBox="1"/>
          <p:nvPr/>
        </p:nvSpPr>
        <p:spPr>
          <a:xfrm>
            <a:off x="1453180" y="5304878"/>
            <a:ext cx="7608933" cy="553998"/>
          </a:xfrm>
          <a:prstGeom prst="rect">
            <a:avLst/>
          </a:prstGeom>
          <a:noFill/>
        </p:spPr>
        <p:txBody>
          <a:bodyPr wrap="square" rtlCol="0">
            <a:spAutoFit/>
          </a:bodyPr>
          <a:lstStyle/>
          <a:p>
            <a:pPr algn="just"/>
            <a:r>
              <a:rPr lang="en-US" sz="3000" b="1"/>
              <a:t>1 4     5                   0                   0                    0</a:t>
            </a:r>
          </a:p>
        </p:txBody>
      </p:sp>
      <p:sp>
        <p:nvSpPr>
          <p:cNvPr id="43" name="Mũi tên: Phải 42">
            <a:extLst>
              <a:ext uri="{FF2B5EF4-FFF2-40B4-BE49-F238E27FC236}">
                <a16:creationId xmlns:a16="http://schemas.microsoft.com/office/drawing/2014/main" xmlns="" id="{8A037F64-2CAD-AEBA-C6DD-8D130C349384}"/>
              </a:ext>
            </a:extLst>
          </p:cNvPr>
          <p:cNvSpPr/>
          <p:nvPr/>
        </p:nvSpPr>
        <p:spPr>
          <a:xfrm>
            <a:off x="2006221" y="5997468"/>
            <a:ext cx="504968" cy="362389"/>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ộp Văn bản 43">
            <a:extLst>
              <a:ext uri="{FF2B5EF4-FFF2-40B4-BE49-F238E27FC236}">
                <a16:creationId xmlns:a16="http://schemas.microsoft.com/office/drawing/2014/main" xmlns="" id="{AB5F5D37-9904-E6EA-D910-7601509BEADE}"/>
              </a:ext>
            </a:extLst>
          </p:cNvPr>
          <p:cNvSpPr txBox="1"/>
          <p:nvPr/>
        </p:nvSpPr>
        <p:spPr>
          <a:xfrm>
            <a:off x="2620370" y="5858876"/>
            <a:ext cx="5540991" cy="553998"/>
          </a:xfrm>
          <a:prstGeom prst="rect">
            <a:avLst/>
          </a:prstGeom>
          <a:noFill/>
        </p:spPr>
        <p:txBody>
          <a:bodyPr wrap="square">
            <a:spAutoFit/>
          </a:bodyPr>
          <a:lstStyle/>
          <a:p>
            <a:r>
              <a:rPr lang="vi-VN" sz="3000" b="1">
                <a:solidFill>
                  <a:srgbClr val="FF0000"/>
                </a:solidFill>
                <a:latin typeface="Calibri" panose="020F0502020204030204" pitchFamily="34" charset="0"/>
                <a:cs typeface="Calibri" panose="020F0502020204030204" pitchFamily="34" charset="0"/>
              </a:rPr>
              <a:t>145 m </a:t>
            </a:r>
            <a:r>
              <a:rPr lang="en-US" sz="3000" b="1">
                <a:solidFill>
                  <a:srgbClr val="FF0000"/>
                </a:solidFill>
                <a:latin typeface="Calibri" panose="020F0502020204030204" pitchFamily="34" charset="0"/>
                <a:cs typeface="Calibri" panose="020F0502020204030204" pitchFamily="34" charset="0"/>
              </a:rPr>
              <a:t>= </a:t>
            </a:r>
            <a:r>
              <a:rPr lang="vi-VN" sz="3000" b="1">
                <a:solidFill>
                  <a:srgbClr val="FF0000"/>
                </a:solidFill>
                <a:latin typeface="Calibri" panose="020F0502020204030204" pitchFamily="34" charset="0"/>
                <a:cs typeface="Calibri" panose="020F0502020204030204" pitchFamily="34" charset="0"/>
              </a:rPr>
              <a:t>145 000 mm</a:t>
            </a:r>
            <a:endParaRPr lang="en-US" sz="3000" b="1">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16959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arn(inVertical)">
                                      <p:cBhvr>
                                        <p:cTn id="40" dur="500"/>
                                        <p:tgtEl>
                                          <p:spTgt spid="2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barn(inVertical)">
                                      <p:cBhvr>
                                        <p:cTn id="49" dur="500"/>
                                        <p:tgtEl>
                                          <p:spTgt spid="30"/>
                                        </p:tgtEl>
                                      </p:cBhvr>
                                    </p:animEffect>
                                  </p:childTnLst>
                                </p:cTn>
                              </p:par>
                            </p:childTnLst>
                          </p:cTn>
                        </p:par>
                        <p:par>
                          <p:cTn id="50" fill="hold">
                            <p:stCondLst>
                              <p:cond delay="500"/>
                            </p:stCondLst>
                            <p:childTnLst>
                              <p:par>
                                <p:cTn id="51" presetID="16" presetClass="entr" presetSubtype="21"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barn(inVertical)">
                                      <p:cBhvr>
                                        <p:cTn id="53" dur="500"/>
                                        <p:tgtEl>
                                          <p:spTgt spid="37"/>
                                        </p:tgtEl>
                                      </p:cBhvr>
                                    </p:animEffect>
                                  </p:childTnLst>
                                </p:cTn>
                              </p:par>
                              <p:par>
                                <p:cTn id="54" presetID="16" presetClass="entr" presetSubtype="21" fill="hold"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barn(inVertical)">
                                      <p:cBhvr>
                                        <p:cTn id="56" dur="500"/>
                                        <p:tgtEl>
                                          <p:spTgt spid="39"/>
                                        </p:tgtEl>
                                      </p:cBhvr>
                                    </p:animEffect>
                                  </p:childTnLst>
                                </p:cTn>
                              </p:par>
                              <p:par>
                                <p:cTn id="57" presetID="16" presetClass="entr" presetSubtype="21"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barn(inVertical)">
                                      <p:cBhvr>
                                        <p:cTn id="59" dur="500"/>
                                        <p:tgtEl>
                                          <p:spTgt spid="40"/>
                                        </p:tgtEl>
                                      </p:cBhvr>
                                    </p:animEffect>
                                  </p:childTnLst>
                                </p:cTn>
                              </p:par>
                              <p:par>
                                <p:cTn id="60" presetID="16" presetClass="entr" presetSubtype="21" fill="hold"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barn(inVertical)">
                                      <p:cBhvr>
                                        <p:cTn id="62" dur="500"/>
                                        <p:tgtEl>
                                          <p:spTgt spid="41"/>
                                        </p:tgtEl>
                                      </p:cBhvr>
                                    </p:animEffect>
                                  </p:childTnLst>
                                </p:cTn>
                              </p:par>
                            </p:childTnLst>
                          </p:cTn>
                        </p:par>
                        <p:par>
                          <p:cTn id="63" fill="hold">
                            <p:stCondLst>
                              <p:cond delay="1000"/>
                            </p:stCondLst>
                            <p:childTnLst>
                              <p:par>
                                <p:cTn id="64" presetID="16" presetClass="entr" presetSubtype="21"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barn(inVertical)">
                                      <p:cBhvr>
                                        <p:cTn id="66" dur="500"/>
                                        <p:tgtEl>
                                          <p:spTgt spid="4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barn(inVertical)">
                                      <p:cBhvr>
                                        <p:cTn id="71" dur="500"/>
                                        <p:tgtEl>
                                          <p:spTgt spid="43"/>
                                        </p:tgtEl>
                                      </p:cBhvr>
                                    </p:animEffect>
                                  </p:childTnLst>
                                </p:cTn>
                              </p:par>
                            </p:childTnLst>
                          </p:cTn>
                        </p:par>
                        <p:par>
                          <p:cTn id="72" fill="hold">
                            <p:stCondLst>
                              <p:cond delay="500"/>
                            </p:stCondLst>
                            <p:childTnLst>
                              <p:par>
                                <p:cTn id="73" presetID="2" presetClass="entr" presetSubtype="4"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500" fill="hold"/>
                                        <p:tgtEl>
                                          <p:spTgt spid="44"/>
                                        </p:tgtEl>
                                        <p:attrNameLst>
                                          <p:attrName>ppt_x</p:attrName>
                                        </p:attrNameLst>
                                      </p:cBhvr>
                                      <p:tavLst>
                                        <p:tav tm="0">
                                          <p:val>
                                            <p:strVal val="#ppt_x"/>
                                          </p:val>
                                        </p:tav>
                                        <p:tav tm="100000">
                                          <p:val>
                                            <p:strVal val="#ppt_x"/>
                                          </p:val>
                                        </p:tav>
                                      </p:tavLst>
                                    </p:anim>
                                    <p:anim calcmode="lin" valueType="num">
                                      <p:cBhvr additive="base">
                                        <p:cTn id="7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2" grpId="0"/>
      <p:bldP spid="26" grpId="0"/>
      <p:bldP spid="27" grpId="0"/>
      <p:bldP spid="28" grpId="0"/>
      <p:bldP spid="29" grpId="0"/>
      <p:bldP spid="30" grpId="0"/>
      <p:bldP spid="42" grpId="0"/>
      <p:bldP spid="43" grpId="0" animBg="1"/>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7">
            <a:extLst>
              <a:ext uri="{FF2B5EF4-FFF2-40B4-BE49-F238E27FC236}">
                <a16:creationId xmlns:a16="http://schemas.microsoft.com/office/drawing/2014/main" xmlns="" id="{E4CE62CC-4186-CE02-52E3-1EEA93E8D18F}"/>
              </a:ext>
            </a:extLst>
          </p:cNvPr>
          <p:cNvSpPr/>
          <p:nvPr/>
        </p:nvSpPr>
        <p:spPr>
          <a:xfrm>
            <a:off x="206991" y="765713"/>
            <a:ext cx="11778018" cy="5326574"/>
          </a:xfrm>
          <a:prstGeom prst="roundRect">
            <a:avLst/>
          </a:prstGeom>
          <a:solidFill>
            <a:schemeClr val="bg1">
              <a:alpha val="86000"/>
            </a:schemeClr>
          </a:solidFill>
          <a:ln w="76200">
            <a:solidFill>
              <a:srgbClr val="99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4546A"/>
                </a:solidFill>
                <a:effectLst/>
                <a:uLnTx/>
                <a:uFillTx/>
                <a:latin typeface="Calibri" panose="020F0502020204030204"/>
                <a:ea typeface="+mn-ea"/>
                <a:cs typeface="+mn-cs"/>
              </a:rPr>
              <a:t>	</a:t>
            </a:r>
            <a:endParaRPr kumimoji="0" lang="en-US" sz="60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7" name="TextBox 67">
            <a:extLst>
              <a:ext uri="{FF2B5EF4-FFF2-40B4-BE49-F238E27FC236}">
                <a16:creationId xmlns:a16="http://schemas.microsoft.com/office/drawing/2014/main" xmlns="" id="{69E8BBA4-E0C5-5DFB-1992-FBC3D9A5FE98}"/>
              </a:ext>
            </a:extLst>
          </p:cNvPr>
          <p:cNvSpPr txBox="1"/>
          <p:nvPr/>
        </p:nvSpPr>
        <p:spPr>
          <a:xfrm>
            <a:off x="592353" y="1509348"/>
            <a:ext cx="2439725"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9525">
                  <a:noFill/>
                  <a:prstDash val="solid"/>
                </a:ln>
                <a:solidFill>
                  <a:srgbClr val="FF5D5D"/>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Ví dụ</a:t>
            </a:r>
            <a:endParaRPr kumimoji="0" lang="en-US" sz="7200" b="1" i="0" u="none" strike="noStrike" kern="1200" cap="none" spc="0" normalizeH="0" baseline="0" noProof="0" dirty="0">
              <a:ln w="9525">
                <a:noFill/>
                <a:prstDash val="solid"/>
              </a:ln>
              <a:solidFill>
                <a:srgbClr val="FF5D5D"/>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endParaRPr>
          </a:p>
        </p:txBody>
      </p:sp>
      <p:pic>
        <p:nvPicPr>
          <p:cNvPr id="9" name="Picture 17">
            <a:extLst>
              <a:ext uri="{FF2B5EF4-FFF2-40B4-BE49-F238E27FC236}">
                <a16:creationId xmlns:a16="http://schemas.microsoft.com/office/drawing/2014/main" xmlns="" id="{06D9CD5B-0996-83E9-F619-17E560C916D7}"/>
              </a:ext>
            </a:extLst>
          </p:cNvPr>
          <p:cNvPicPr>
            <a:picLocks noChangeAspect="1"/>
          </p:cNvPicPr>
          <p:nvPr/>
        </p:nvPicPr>
        <p:blipFill>
          <a:blip r:embed="rId2"/>
          <a:srcRect/>
          <a:stretch>
            <a:fillRect/>
          </a:stretch>
        </p:blipFill>
        <p:spPr>
          <a:xfrm>
            <a:off x="844447" y="2068637"/>
            <a:ext cx="521940" cy="501715"/>
          </a:xfrm>
          <a:prstGeom prst="rect">
            <a:avLst/>
          </a:prstGeom>
        </p:spPr>
      </p:pic>
      <mc:AlternateContent xmlns:mc="http://schemas.openxmlformats.org/markup-compatibility/2006">
        <mc:Choice xmlns:a14="http://schemas.microsoft.com/office/drawing/2010/main" Requires="a14">
          <p:sp>
            <p:nvSpPr>
              <p:cNvPr id="12" name="Hộp Văn bản 11">
                <a:extLst>
                  <a:ext uri="{FF2B5EF4-FFF2-40B4-BE49-F238E27FC236}">
                    <a16:creationId xmlns:a16="http://schemas.microsoft.com/office/drawing/2014/main" xmlns="" id="{9799C46B-8BF6-2AA8-4073-BB3FBBC8EE1F}"/>
                  </a:ext>
                </a:extLst>
              </p:cNvPr>
              <p:cNvSpPr txBox="1"/>
              <p:nvPr/>
            </p:nvSpPr>
            <p:spPr>
              <a:xfrm>
                <a:off x="3032078" y="971859"/>
                <a:ext cx="5663821" cy="920252"/>
              </a:xfrm>
              <a:prstGeom prst="rect">
                <a:avLst/>
              </a:prstGeom>
              <a:noFill/>
            </p:spPr>
            <p:txBody>
              <a:bodyPr wrap="square">
                <a:spAutoFit/>
              </a:bodyPr>
              <a:lstStyle/>
              <a:p>
                <a:pPr>
                  <a:lnSpc>
                    <a:spcPct val="150000"/>
                  </a:lnSpc>
                </a:pPr>
                <a:r>
                  <a:rPr lang="pt-BR" sz="4000" b="1">
                    <a:latin typeface="Calibri" panose="020F0502020204030204" pitchFamily="34" charset="0"/>
                    <a:cs typeface="Calibri" panose="020F0502020204030204" pitchFamily="34" charset="0"/>
                  </a:rPr>
                  <a:t>10 000 </a:t>
                </a:r>
                <a14:m>
                  <m:oMath xmlns:m="http://schemas.openxmlformats.org/officeDocument/2006/math">
                    <m:sSup>
                      <m:sSupPr>
                        <m:ctrlPr>
                          <a:rPr lang="en-US" sz="3600" b="1" i="1">
                            <a:latin typeface="Cambria Math" panose="02040503050406030204" pitchFamily="18" charset="0"/>
                          </a:rPr>
                        </m:ctrlPr>
                      </m:sSupPr>
                      <m:e>
                        <m:r>
                          <a:rPr lang="en-US" sz="3600" b="1" i="1">
                            <a:latin typeface="Cambria Math" panose="02040503050406030204" pitchFamily="18" charset="0"/>
                          </a:rPr>
                          <m:t>𝒄𝒎</m:t>
                        </m:r>
                      </m:e>
                      <m:sup>
                        <m:r>
                          <a:rPr lang="en-US" sz="3600" b="1" i="1">
                            <a:latin typeface="Cambria Math" panose="02040503050406030204" pitchFamily="18" charset="0"/>
                          </a:rPr>
                          <m:t>𝟐</m:t>
                        </m:r>
                      </m:sup>
                    </m:sSup>
                  </m:oMath>
                </a14:m>
                <a:r>
                  <a:rPr lang="pt-BR" sz="4000" b="1">
                    <a:latin typeface="Calibri" panose="020F0502020204030204" pitchFamily="34" charset="0"/>
                    <a:cs typeface="Calibri" panose="020F0502020204030204" pitchFamily="34" charset="0"/>
                  </a:rPr>
                  <a:t> = </a:t>
                </a:r>
                <a:r>
                  <a:rPr lang="pt-BR" sz="4000" b="1">
                    <a:solidFill>
                      <a:srgbClr val="0070C0"/>
                    </a:solidFill>
                    <a:latin typeface="Calibri" panose="020F0502020204030204" pitchFamily="34" charset="0"/>
                    <a:cs typeface="Calibri" panose="020F0502020204030204" pitchFamily="34" charset="0"/>
                  </a:rPr>
                  <a:t>.?.</a:t>
                </a:r>
                <a:r>
                  <a:rPr lang="pt-BR" sz="4000" b="1">
                    <a:latin typeface="Calibri" panose="020F0502020204030204" pitchFamily="34" charset="0"/>
                    <a:cs typeface="Calibri" panose="020F0502020204030204" pitchFamily="34" charset="0"/>
                  </a:rPr>
                  <a:t> </a:t>
                </a:r>
                <a14:m>
                  <m:oMath xmlns:m="http://schemas.openxmlformats.org/officeDocument/2006/math">
                    <m:sSup>
                      <m:sSupPr>
                        <m:ctrlPr>
                          <a:rPr lang="en-US" sz="3600" b="1" i="1">
                            <a:latin typeface="Cambria Math" panose="02040503050406030204" pitchFamily="18" charset="0"/>
                          </a:rPr>
                        </m:ctrlPr>
                      </m:sSupPr>
                      <m:e>
                        <m:r>
                          <a:rPr lang="en-US" sz="3600" b="1" i="1">
                            <a:latin typeface="Cambria Math" panose="02040503050406030204" pitchFamily="18" charset="0"/>
                          </a:rPr>
                          <m:t>𝒎</m:t>
                        </m:r>
                      </m:e>
                      <m:sup>
                        <m:r>
                          <a:rPr lang="en-US" sz="3600" b="1" i="1">
                            <a:latin typeface="Cambria Math" panose="02040503050406030204" pitchFamily="18" charset="0"/>
                          </a:rPr>
                          <m:t>𝟐</m:t>
                        </m:r>
                      </m:sup>
                    </m:sSup>
                  </m:oMath>
                </a14:m>
                <a:r>
                  <a:rPr lang="pt-BR" sz="3600" b="1">
                    <a:latin typeface="Calibri" panose="020F0502020204030204" pitchFamily="34" charset="0"/>
                    <a:cs typeface="Calibri" panose="020F0502020204030204" pitchFamily="34" charset="0"/>
                  </a:rPr>
                  <a:t> </a:t>
                </a:r>
                <a:endParaRPr lang="en-US" sz="4000" b="1" i="1">
                  <a:latin typeface="Calibri" panose="020F0502020204030204" pitchFamily="34" charset="0"/>
                  <a:cs typeface="Calibri" panose="020F0502020204030204" pitchFamily="34" charset="0"/>
                </a:endParaRPr>
              </a:p>
            </p:txBody>
          </p:sp>
        </mc:Choice>
        <mc:Fallback>
          <p:sp>
            <p:nvSpPr>
              <p:cNvPr id="12" name="Hộp Văn bản 11">
                <a:extLst>
                  <a:ext uri="{FF2B5EF4-FFF2-40B4-BE49-F238E27FC236}">
                    <a16:creationId xmlns:a16="http://schemas.microsoft.com/office/drawing/2014/main" xmlns:a14="http://schemas.microsoft.com/office/drawing/2010/main" xmlns="" id="{9799C46B-8BF6-2AA8-4073-BB3FBBC8EE1F}"/>
                  </a:ext>
                </a:extLst>
              </p:cNvPr>
              <p:cNvSpPr txBox="1">
                <a:spLocks noRot="1" noChangeAspect="1" noMove="1" noResize="1" noEditPoints="1" noAdjustHandles="1" noChangeArrowheads="1" noChangeShapeType="1" noTextEdit="1"/>
              </p:cNvSpPr>
              <p:nvPr/>
            </p:nvSpPr>
            <p:spPr>
              <a:xfrm>
                <a:off x="3032078" y="971859"/>
                <a:ext cx="5663821" cy="920252"/>
              </a:xfrm>
              <a:prstGeom prst="rect">
                <a:avLst/>
              </a:prstGeom>
              <a:blipFill rotWithShape="0">
                <a:blip r:embed="rId3"/>
                <a:stretch>
                  <a:fillRect l="-3767" b="-27815"/>
                </a:stretch>
              </a:blipFill>
            </p:spPr>
            <p:txBody>
              <a:bodyPr/>
              <a:lstStyle/>
              <a:p>
                <a:r>
                  <a:rPr lang="en-US">
                    <a:noFill/>
                  </a:rPr>
                  <a:t> </a:t>
                </a:r>
              </a:p>
            </p:txBody>
          </p:sp>
        </mc:Fallback>
      </mc:AlternateContent>
      <p:sp>
        <p:nvSpPr>
          <p:cNvPr id="15" name="Hộp Văn bản 14">
            <a:extLst>
              <a:ext uri="{FF2B5EF4-FFF2-40B4-BE49-F238E27FC236}">
                <a16:creationId xmlns:a16="http://schemas.microsoft.com/office/drawing/2014/main" xmlns="" id="{81983768-85F1-979C-1304-92766AE9554B}"/>
              </a:ext>
            </a:extLst>
          </p:cNvPr>
          <p:cNvSpPr txBox="1"/>
          <p:nvPr/>
        </p:nvSpPr>
        <p:spPr>
          <a:xfrm>
            <a:off x="1366387" y="2061885"/>
            <a:ext cx="10031768" cy="1015663"/>
          </a:xfrm>
          <a:prstGeom prst="rect">
            <a:avLst/>
          </a:prstGeom>
          <a:noFill/>
        </p:spPr>
        <p:txBody>
          <a:bodyPr wrap="square">
            <a:spAutoFit/>
          </a:bodyPr>
          <a:lstStyle/>
          <a:p>
            <a:pPr algn="just"/>
            <a:r>
              <a:rPr lang="vi-VN" sz="3000">
                <a:latin typeface="Calibri" panose="020F0502020204030204" pitchFamily="34" charset="0"/>
                <a:cs typeface="Calibri" panose="020F0502020204030204" pitchFamily="34" charset="0"/>
              </a:rPr>
              <a:t>Dựa vào quan hệ giữa hai đơn vị liền nhau, dựa vào chia nhẩm cho 100.</a:t>
            </a:r>
            <a:endParaRPr lang="en-US" sz="3000">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27" name="Hộp Văn bản 26">
                <a:extLst>
                  <a:ext uri="{FF2B5EF4-FFF2-40B4-BE49-F238E27FC236}">
                    <a16:creationId xmlns:a16="http://schemas.microsoft.com/office/drawing/2014/main" xmlns="" id="{9A5334D8-6F38-B247-94A8-D31328AF126D}"/>
                  </a:ext>
                </a:extLst>
              </p:cNvPr>
              <p:cNvSpPr txBox="1"/>
              <p:nvPr/>
            </p:nvSpPr>
            <p:spPr>
              <a:xfrm>
                <a:off x="3032078" y="3128065"/>
                <a:ext cx="1651379" cy="5959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sz="3200" b="1" i="1">
                              <a:latin typeface="Cambria Math" panose="02040503050406030204" pitchFamily="18" charset="0"/>
                            </a:rPr>
                          </m:ctrlPr>
                        </m:sSupPr>
                        <m:e>
                          <m:r>
                            <a:rPr lang="en-US" sz="3200" b="1" i="1">
                              <a:latin typeface="Cambria Math" panose="02040503050406030204" pitchFamily="18" charset="0"/>
                            </a:rPr>
                            <m:t>𝒎</m:t>
                          </m:r>
                        </m:e>
                        <m:sup>
                          <m:r>
                            <a:rPr lang="en-US" sz="3200" b="1" i="1">
                              <a:latin typeface="Cambria Math" panose="02040503050406030204" pitchFamily="18" charset="0"/>
                            </a:rPr>
                            <m:t>𝟐</m:t>
                          </m:r>
                        </m:sup>
                      </m:sSup>
                    </m:oMath>
                  </m:oMathPara>
                </a14:m>
                <a:endParaRPr lang="en-US" sz="3000" b="1"/>
              </a:p>
            </p:txBody>
          </p:sp>
        </mc:Choice>
        <mc:Fallback>
          <p:sp>
            <p:nvSpPr>
              <p:cNvPr id="27" name="Hộp Văn bản 26">
                <a:extLst>
                  <a:ext uri="{FF2B5EF4-FFF2-40B4-BE49-F238E27FC236}">
                    <a16:creationId xmlns:a16="http://schemas.microsoft.com/office/drawing/2014/main" xmlns:a14="http://schemas.microsoft.com/office/drawing/2010/main" xmlns="" id="{9A5334D8-6F38-B247-94A8-D31328AF126D}"/>
                  </a:ext>
                </a:extLst>
              </p:cNvPr>
              <p:cNvSpPr txBox="1">
                <a:spLocks noRot="1" noChangeAspect="1" noMove="1" noResize="1" noEditPoints="1" noAdjustHandles="1" noChangeArrowheads="1" noChangeShapeType="1" noTextEdit="1"/>
              </p:cNvSpPr>
              <p:nvPr/>
            </p:nvSpPr>
            <p:spPr>
              <a:xfrm>
                <a:off x="3032078" y="3128065"/>
                <a:ext cx="1651379" cy="5959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Hộp Văn bản 27">
                <a:extLst>
                  <a:ext uri="{FF2B5EF4-FFF2-40B4-BE49-F238E27FC236}">
                    <a16:creationId xmlns:a16="http://schemas.microsoft.com/office/drawing/2014/main" xmlns="" id="{EC76B8A0-CB84-0061-186B-FDBB9437B0C6}"/>
                  </a:ext>
                </a:extLst>
              </p:cNvPr>
              <p:cNvSpPr txBox="1"/>
              <p:nvPr/>
            </p:nvSpPr>
            <p:spPr>
              <a:xfrm>
                <a:off x="4942290" y="3100183"/>
                <a:ext cx="1651379" cy="5959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sz="3200" b="1" i="1" smtClean="0">
                              <a:latin typeface="Cambria Math" panose="02040503050406030204" pitchFamily="18" charset="0"/>
                            </a:rPr>
                          </m:ctrlPr>
                        </m:sSupPr>
                        <m:e>
                          <m:r>
                            <a:rPr lang="en-US" sz="3200" b="1" i="1" smtClean="0">
                              <a:latin typeface="Cambria Math" panose="02040503050406030204" pitchFamily="18" charset="0"/>
                            </a:rPr>
                            <m:t>𝒅</m:t>
                          </m:r>
                          <m:r>
                            <a:rPr lang="en-US" sz="3200" b="1" i="1">
                              <a:latin typeface="Cambria Math" panose="02040503050406030204" pitchFamily="18" charset="0"/>
                            </a:rPr>
                            <m:t>𝒎</m:t>
                          </m:r>
                        </m:e>
                        <m:sup>
                          <m:r>
                            <a:rPr lang="en-US" sz="3200" b="1" i="1">
                              <a:latin typeface="Cambria Math" panose="02040503050406030204" pitchFamily="18" charset="0"/>
                            </a:rPr>
                            <m:t>𝟐</m:t>
                          </m:r>
                        </m:sup>
                      </m:sSup>
                    </m:oMath>
                  </m:oMathPara>
                </a14:m>
                <a:endParaRPr lang="en-US" sz="3000" b="1"/>
              </a:p>
            </p:txBody>
          </p:sp>
        </mc:Choice>
        <mc:Fallback>
          <p:sp>
            <p:nvSpPr>
              <p:cNvPr id="28" name="Hộp Văn bản 27">
                <a:extLst>
                  <a:ext uri="{FF2B5EF4-FFF2-40B4-BE49-F238E27FC236}">
                    <a16:creationId xmlns:a16="http://schemas.microsoft.com/office/drawing/2014/main" xmlns:a14="http://schemas.microsoft.com/office/drawing/2010/main" xmlns="" id="{EC76B8A0-CB84-0061-186B-FDBB9437B0C6}"/>
                  </a:ext>
                </a:extLst>
              </p:cNvPr>
              <p:cNvSpPr txBox="1">
                <a:spLocks noRot="1" noChangeAspect="1" noMove="1" noResize="1" noEditPoints="1" noAdjustHandles="1" noChangeArrowheads="1" noChangeShapeType="1" noTextEdit="1"/>
              </p:cNvSpPr>
              <p:nvPr/>
            </p:nvSpPr>
            <p:spPr>
              <a:xfrm>
                <a:off x="4942290" y="3100183"/>
                <a:ext cx="1651379" cy="5959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Hộp Văn bản 28">
                <a:extLst>
                  <a:ext uri="{FF2B5EF4-FFF2-40B4-BE49-F238E27FC236}">
                    <a16:creationId xmlns:a16="http://schemas.microsoft.com/office/drawing/2014/main" xmlns="" id="{CA6DF3D9-253E-E05D-BF8E-1A36B4BBD195}"/>
                  </a:ext>
                </a:extLst>
              </p:cNvPr>
              <p:cNvSpPr txBox="1"/>
              <p:nvPr/>
            </p:nvSpPr>
            <p:spPr>
              <a:xfrm>
                <a:off x="6714748" y="3054695"/>
                <a:ext cx="1651379" cy="5959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sz="3200" b="1" i="1" smtClean="0">
                              <a:latin typeface="Cambria Math" panose="02040503050406030204" pitchFamily="18" charset="0"/>
                            </a:rPr>
                          </m:ctrlPr>
                        </m:sSupPr>
                        <m:e>
                          <m:r>
                            <a:rPr lang="en-US" sz="3200" b="1" i="1" smtClean="0">
                              <a:latin typeface="Cambria Math" panose="02040503050406030204" pitchFamily="18" charset="0"/>
                            </a:rPr>
                            <m:t>𝒄</m:t>
                          </m:r>
                          <m:r>
                            <a:rPr lang="en-US" sz="3200" b="1" i="1">
                              <a:latin typeface="Cambria Math" panose="02040503050406030204" pitchFamily="18" charset="0"/>
                            </a:rPr>
                            <m:t>𝒎</m:t>
                          </m:r>
                        </m:e>
                        <m:sup>
                          <m:r>
                            <a:rPr lang="en-US" sz="3200" b="1" i="1">
                              <a:latin typeface="Cambria Math" panose="02040503050406030204" pitchFamily="18" charset="0"/>
                            </a:rPr>
                            <m:t>𝟐</m:t>
                          </m:r>
                        </m:sup>
                      </m:sSup>
                    </m:oMath>
                  </m:oMathPara>
                </a14:m>
                <a:endParaRPr lang="en-US" sz="3000" b="1"/>
              </a:p>
            </p:txBody>
          </p:sp>
        </mc:Choice>
        <mc:Fallback>
          <p:sp>
            <p:nvSpPr>
              <p:cNvPr id="29" name="Hộp Văn bản 28">
                <a:extLst>
                  <a:ext uri="{FF2B5EF4-FFF2-40B4-BE49-F238E27FC236}">
                    <a16:creationId xmlns:a16="http://schemas.microsoft.com/office/drawing/2014/main" xmlns:a14="http://schemas.microsoft.com/office/drawing/2010/main" xmlns="" id="{CA6DF3D9-253E-E05D-BF8E-1A36B4BBD195}"/>
                  </a:ext>
                </a:extLst>
              </p:cNvPr>
              <p:cNvSpPr txBox="1">
                <a:spLocks noRot="1" noChangeAspect="1" noMove="1" noResize="1" noEditPoints="1" noAdjustHandles="1" noChangeArrowheads="1" noChangeShapeType="1" noTextEdit="1"/>
              </p:cNvSpPr>
              <p:nvPr/>
            </p:nvSpPr>
            <p:spPr>
              <a:xfrm>
                <a:off x="6714748" y="3054695"/>
                <a:ext cx="1651379" cy="595932"/>
              </a:xfrm>
              <a:prstGeom prst="rect">
                <a:avLst/>
              </a:prstGeom>
              <a:blipFill rotWithShape="0">
                <a:blip r:embed="rId6"/>
                <a:stretch>
                  <a:fillRect/>
                </a:stretch>
              </a:blipFill>
            </p:spPr>
            <p:txBody>
              <a:bodyPr/>
              <a:lstStyle/>
              <a:p>
                <a:r>
                  <a:rPr lang="en-US">
                    <a:noFill/>
                  </a:rPr>
                  <a:t> </a:t>
                </a:r>
              </a:p>
            </p:txBody>
          </p:sp>
        </mc:Fallback>
      </mc:AlternateContent>
      <p:cxnSp>
        <p:nvCxnSpPr>
          <p:cNvPr id="37" name="Đường kết nối Mũi tên Thẳng 36">
            <a:extLst>
              <a:ext uri="{FF2B5EF4-FFF2-40B4-BE49-F238E27FC236}">
                <a16:creationId xmlns:a16="http://schemas.microsoft.com/office/drawing/2014/main" xmlns="" id="{DC321B5E-29B3-BC33-A924-F938DA740CB4}"/>
              </a:ext>
            </a:extLst>
          </p:cNvPr>
          <p:cNvCxnSpPr>
            <a:cxnSpLocks/>
          </p:cNvCxnSpPr>
          <p:nvPr/>
        </p:nvCxnSpPr>
        <p:spPr>
          <a:xfrm>
            <a:off x="3727638" y="3644386"/>
            <a:ext cx="0" cy="777922"/>
          </a:xfrm>
          <a:prstGeom prst="straightConnector1">
            <a:avLst/>
          </a:prstGeom>
          <a:ln w="38100">
            <a:solidFill>
              <a:srgbClr val="FF00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Đường kết nối Mũi tên Thẳng 38">
            <a:extLst>
              <a:ext uri="{FF2B5EF4-FFF2-40B4-BE49-F238E27FC236}">
                <a16:creationId xmlns:a16="http://schemas.microsoft.com/office/drawing/2014/main" xmlns="" id="{C522E708-74D4-18A1-DA39-1F0246BD7AFB}"/>
              </a:ext>
            </a:extLst>
          </p:cNvPr>
          <p:cNvCxnSpPr>
            <a:cxnSpLocks/>
          </p:cNvCxnSpPr>
          <p:nvPr/>
        </p:nvCxnSpPr>
        <p:spPr>
          <a:xfrm>
            <a:off x="5586008" y="3644386"/>
            <a:ext cx="0" cy="777922"/>
          </a:xfrm>
          <a:prstGeom prst="straightConnector1">
            <a:avLst/>
          </a:prstGeom>
          <a:ln w="38100">
            <a:solidFill>
              <a:srgbClr val="FF00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Đường kết nối Mũi tên Thẳng 39">
            <a:extLst>
              <a:ext uri="{FF2B5EF4-FFF2-40B4-BE49-F238E27FC236}">
                <a16:creationId xmlns:a16="http://schemas.microsoft.com/office/drawing/2014/main" xmlns="" id="{26CDB617-7AC1-BECA-583F-9FAA0A3C7B69}"/>
              </a:ext>
            </a:extLst>
          </p:cNvPr>
          <p:cNvCxnSpPr>
            <a:cxnSpLocks/>
          </p:cNvCxnSpPr>
          <p:nvPr/>
        </p:nvCxnSpPr>
        <p:spPr>
          <a:xfrm>
            <a:off x="7430730" y="3644386"/>
            <a:ext cx="0" cy="777922"/>
          </a:xfrm>
          <a:prstGeom prst="straightConnector1">
            <a:avLst/>
          </a:prstGeom>
          <a:ln w="38100">
            <a:solidFill>
              <a:srgbClr val="FF006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2" name="Hộp Văn bản 41">
            <a:extLst>
              <a:ext uri="{FF2B5EF4-FFF2-40B4-BE49-F238E27FC236}">
                <a16:creationId xmlns:a16="http://schemas.microsoft.com/office/drawing/2014/main" xmlns="" id="{2BA426B0-BC03-6F86-4A78-85609DE2E33E}"/>
              </a:ext>
            </a:extLst>
          </p:cNvPr>
          <p:cNvSpPr txBox="1"/>
          <p:nvPr/>
        </p:nvSpPr>
        <p:spPr>
          <a:xfrm>
            <a:off x="3519355" y="4373721"/>
            <a:ext cx="7608933" cy="553998"/>
          </a:xfrm>
          <a:prstGeom prst="rect">
            <a:avLst/>
          </a:prstGeom>
          <a:noFill/>
        </p:spPr>
        <p:txBody>
          <a:bodyPr wrap="square" rtlCol="0">
            <a:spAutoFit/>
          </a:bodyPr>
          <a:lstStyle/>
          <a:p>
            <a:pPr algn="just"/>
            <a:r>
              <a:rPr lang="en-US" sz="3000" b="1"/>
              <a:t>1  	         </a:t>
            </a:r>
            <a:r>
              <a:rPr lang="en-US" sz="3000" b="1">
                <a:highlight>
                  <a:srgbClr val="FFFF00"/>
                </a:highlight>
              </a:rPr>
              <a:t>0   0</a:t>
            </a:r>
            <a:r>
              <a:rPr lang="en-US" sz="3000" b="1"/>
              <a:t>              </a:t>
            </a:r>
            <a:r>
              <a:rPr lang="en-US" sz="3000" b="1">
                <a:highlight>
                  <a:srgbClr val="FFFF00"/>
                </a:highlight>
              </a:rPr>
              <a:t>0  0</a:t>
            </a:r>
          </a:p>
        </p:txBody>
      </p:sp>
      <p:sp>
        <p:nvSpPr>
          <p:cNvPr id="43" name="Mũi tên: Phải 42">
            <a:extLst>
              <a:ext uri="{FF2B5EF4-FFF2-40B4-BE49-F238E27FC236}">
                <a16:creationId xmlns:a16="http://schemas.microsoft.com/office/drawing/2014/main" xmlns="" id="{8A037F64-2CAD-AEBA-C6DD-8D130C349384}"/>
              </a:ext>
            </a:extLst>
          </p:cNvPr>
          <p:cNvSpPr/>
          <p:nvPr/>
        </p:nvSpPr>
        <p:spPr>
          <a:xfrm>
            <a:off x="3222670" y="5288424"/>
            <a:ext cx="504968" cy="362389"/>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4" name="Hộp Văn bản 43">
                <a:extLst>
                  <a:ext uri="{FF2B5EF4-FFF2-40B4-BE49-F238E27FC236}">
                    <a16:creationId xmlns:a16="http://schemas.microsoft.com/office/drawing/2014/main" xmlns="" id="{AB5F5D37-9904-E6EA-D910-7601509BEADE}"/>
                  </a:ext>
                </a:extLst>
              </p:cNvPr>
              <p:cNvSpPr txBox="1"/>
              <p:nvPr/>
            </p:nvSpPr>
            <p:spPr>
              <a:xfrm>
                <a:off x="3836819" y="4955601"/>
                <a:ext cx="5540991" cy="837473"/>
              </a:xfrm>
              <a:prstGeom prst="rect">
                <a:avLst/>
              </a:prstGeom>
              <a:noFill/>
            </p:spPr>
            <p:txBody>
              <a:bodyPr wrap="square">
                <a:spAutoFit/>
              </a:bodyPr>
              <a:lstStyle/>
              <a:p>
                <a:pPr>
                  <a:lnSpc>
                    <a:spcPct val="150000"/>
                  </a:lnSpc>
                </a:pPr>
                <a:r>
                  <a:rPr lang="pt-BR" sz="3600" b="1">
                    <a:solidFill>
                      <a:srgbClr val="FF0000"/>
                    </a:solidFill>
                    <a:latin typeface="Calibri" panose="020F0502020204030204" pitchFamily="34" charset="0"/>
                    <a:cs typeface="Calibri" panose="020F0502020204030204" pitchFamily="34" charset="0"/>
                  </a:rPr>
                  <a:t>10 000 </a:t>
                </a:r>
                <a14:m>
                  <m:oMath xmlns:m="http://schemas.openxmlformats.org/officeDocument/2006/math">
                    <m:sSup>
                      <m:sSupPr>
                        <m:ctrlPr>
                          <a:rPr lang="en-US" sz="3200" b="1" i="1">
                            <a:solidFill>
                              <a:srgbClr val="FF0000"/>
                            </a:solidFill>
                            <a:latin typeface="Cambria Math" panose="02040503050406030204" pitchFamily="18" charset="0"/>
                          </a:rPr>
                        </m:ctrlPr>
                      </m:sSupPr>
                      <m:e>
                        <m:r>
                          <a:rPr lang="en-US" sz="3200" b="1" i="1">
                            <a:solidFill>
                              <a:srgbClr val="FF0000"/>
                            </a:solidFill>
                            <a:latin typeface="Cambria Math" panose="02040503050406030204" pitchFamily="18" charset="0"/>
                          </a:rPr>
                          <m:t>𝒄𝒎</m:t>
                        </m:r>
                      </m:e>
                      <m:sup>
                        <m:r>
                          <a:rPr lang="en-US" sz="3200" b="1" i="1">
                            <a:solidFill>
                              <a:srgbClr val="FF0000"/>
                            </a:solidFill>
                            <a:latin typeface="Cambria Math" panose="02040503050406030204" pitchFamily="18" charset="0"/>
                          </a:rPr>
                          <m:t>𝟐</m:t>
                        </m:r>
                      </m:sup>
                    </m:sSup>
                  </m:oMath>
                </a14:m>
                <a:r>
                  <a:rPr lang="pt-BR" sz="3600" b="1">
                    <a:solidFill>
                      <a:srgbClr val="FF0000"/>
                    </a:solidFill>
                    <a:latin typeface="Calibri" panose="020F0502020204030204" pitchFamily="34" charset="0"/>
                    <a:cs typeface="Calibri" panose="020F0502020204030204" pitchFamily="34" charset="0"/>
                  </a:rPr>
                  <a:t> = 1 </a:t>
                </a:r>
                <a14:m>
                  <m:oMath xmlns:m="http://schemas.openxmlformats.org/officeDocument/2006/math">
                    <m:sSup>
                      <m:sSupPr>
                        <m:ctrlPr>
                          <a:rPr lang="en-US" sz="3200" b="1" i="1">
                            <a:solidFill>
                              <a:srgbClr val="FF0000"/>
                            </a:solidFill>
                            <a:latin typeface="Cambria Math" panose="02040503050406030204" pitchFamily="18" charset="0"/>
                          </a:rPr>
                        </m:ctrlPr>
                      </m:sSupPr>
                      <m:e>
                        <m:r>
                          <a:rPr lang="en-US" sz="3200" b="1" i="1">
                            <a:solidFill>
                              <a:srgbClr val="FF0000"/>
                            </a:solidFill>
                            <a:latin typeface="Cambria Math" panose="02040503050406030204" pitchFamily="18" charset="0"/>
                          </a:rPr>
                          <m:t>𝒎</m:t>
                        </m:r>
                      </m:e>
                      <m:sup>
                        <m:r>
                          <a:rPr lang="en-US" sz="3200" b="1" i="1">
                            <a:solidFill>
                              <a:srgbClr val="FF0000"/>
                            </a:solidFill>
                            <a:latin typeface="Cambria Math" panose="02040503050406030204" pitchFamily="18" charset="0"/>
                          </a:rPr>
                          <m:t>𝟐</m:t>
                        </m:r>
                      </m:sup>
                    </m:sSup>
                  </m:oMath>
                </a14:m>
                <a:r>
                  <a:rPr lang="pt-BR" sz="3200" b="1">
                    <a:solidFill>
                      <a:srgbClr val="FF0000"/>
                    </a:solidFill>
                    <a:latin typeface="Calibri" panose="020F0502020204030204" pitchFamily="34" charset="0"/>
                    <a:cs typeface="Calibri" panose="020F0502020204030204" pitchFamily="34" charset="0"/>
                  </a:rPr>
                  <a:t> </a:t>
                </a:r>
                <a:endParaRPr lang="en-US" sz="3600" b="1" i="1">
                  <a:solidFill>
                    <a:srgbClr val="FF0000"/>
                  </a:solidFill>
                  <a:latin typeface="Calibri" panose="020F0502020204030204" pitchFamily="34" charset="0"/>
                  <a:cs typeface="Calibri" panose="020F0502020204030204" pitchFamily="34" charset="0"/>
                </a:endParaRPr>
              </a:p>
            </p:txBody>
          </p:sp>
        </mc:Choice>
        <mc:Fallback>
          <p:sp>
            <p:nvSpPr>
              <p:cNvPr id="44" name="Hộp Văn bản 43">
                <a:extLst>
                  <a:ext uri="{FF2B5EF4-FFF2-40B4-BE49-F238E27FC236}">
                    <a16:creationId xmlns:a16="http://schemas.microsoft.com/office/drawing/2014/main" xmlns:a14="http://schemas.microsoft.com/office/drawing/2010/main" xmlns="" id="{AB5F5D37-9904-E6EA-D910-7601509BEADE}"/>
                  </a:ext>
                </a:extLst>
              </p:cNvPr>
              <p:cNvSpPr txBox="1">
                <a:spLocks noRot="1" noChangeAspect="1" noMove="1" noResize="1" noEditPoints="1" noAdjustHandles="1" noChangeArrowheads="1" noChangeShapeType="1" noTextEdit="1"/>
              </p:cNvSpPr>
              <p:nvPr/>
            </p:nvSpPr>
            <p:spPr>
              <a:xfrm>
                <a:off x="3836819" y="4955601"/>
                <a:ext cx="5540991" cy="837473"/>
              </a:xfrm>
              <a:prstGeom prst="rect">
                <a:avLst/>
              </a:prstGeom>
              <a:blipFill rotWithShape="0">
                <a:blip r:embed="rId7"/>
                <a:stretch>
                  <a:fillRect l="-3300" b="-27007"/>
                </a:stretch>
              </a:blipFill>
            </p:spPr>
            <p:txBody>
              <a:bodyPr/>
              <a:lstStyle/>
              <a:p>
                <a:r>
                  <a:rPr lang="en-US">
                    <a:noFill/>
                  </a:rPr>
                  <a:t> </a:t>
                </a:r>
              </a:p>
            </p:txBody>
          </p:sp>
        </mc:Fallback>
      </mc:AlternateContent>
    </p:spTree>
    <p:extLst>
      <p:ext uri="{BB962C8B-B14F-4D97-AF65-F5344CB8AC3E}">
        <p14:creationId xmlns:p14="http://schemas.microsoft.com/office/powerpoint/2010/main" val="30704739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childTnLst>
                          </p:cTn>
                        </p:par>
                        <p:par>
                          <p:cTn id="29" fill="hold">
                            <p:stCondLst>
                              <p:cond delay="500"/>
                            </p:stCondLst>
                            <p:childTnLst>
                              <p:par>
                                <p:cTn id="30" presetID="16" presetClass="entr" presetSubtype="21"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par>
                                <p:cTn id="33" presetID="16" presetClass="entr" presetSubtype="21"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barn(inVertical)">
                                      <p:cBhvr>
                                        <p:cTn id="35" dur="500"/>
                                        <p:tgtEl>
                                          <p:spTgt spid="37"/>
                                        </p:tgtEl>
                                      </p:cBhvr>
                                    </p:animEffect>
                                  </p:childTnLst>
                                </p:cTn>
                              </p:par>
                              <p:par>
                                <p:cTn id="36" presetID="16" presetClass="entr" presetSubtype="21"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barn(inVertical)">
                                      <p:cBhvr>
                                        <p:cTn id="38" dur="500"/>
                                        <p:tgtEl>
                                          <p:spTgt spid="39"/>
                                        </p:tgtEl>
                                      </p:cBhvr>
                                    </p:animEffect>
                                  </p:childTnLst>
                                </p:cTn>
                              </p:par>
                            </p:childTnLst>
                          </p:cTn>
                        </p:par>
                        <p:par>
                          <p:cTn id="39" fill="hold">
                            <p:stCondLst>
                              <p:cond delay="1000"/>
                            </p:stCondLst>
                            <p:childTnLst>
                              <p:par>
                                <p:cTn id="40" presetID="16" presetClass="entr" presetSubtype="21"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arn(inVertical)">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barn(inVertical)">
                                      <p:cBhvr>
                                        <p:cTn id="47" dur="500"/>
                                        <p:tgtEl>
                                          <p:spTgt spid="43"/>
                                        </p:tgtEl>
                                      </p:cBhvr>
                                    </p:animEffect>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ppt_x"/>
                                          </p:val>
                                        </p:tav>
                                        <p:tav tm="100000">
                                          <p:val>
                                            <p:strVal val="#ppt_x"/>
                                          </p:val>
                                        </p:tav>
                                      </p:tavLst>
                                    </p:anim>
                                    <p:anim calcmode="lin" valueType="num">
                                      <p:cBhvr additive="base">
                                        <p:cTn id="5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7" grpId="0"/>
      <p:bldP spid="28" grpId="0"/>
      <p:bldP spid="29" grpId="0"/>
      <p:bldP spid="42" grpId="0"/>
      <p:bldP spid="43" grpId="0" animBg="1"/>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xmlns="" id="{C837220A-6356-53AB-C2FA-34F105C1E5F1}"/>
              </a:ext>
            </a:extLst>
          </p:cNvPr>
          <p:cNvSpPr/>
          <p:nvPr/>
        </p:nvSpPr>
        <p:spPr>
          <a:xfrm>
            <a:off x="298896" y="393895"/>
            <a:ext cx="11587062" cy="6119447"/>
          </a:xfrm>
          <a:prstGeom prst="roundRect">
            <a:avLst/>
          </a:prstGeom>
          <a:solidFill>
            <a:schemeClr val="bg1">
              <a:alpha val="86000"/>
            </a:schemeClr>
          </a:solidFill>
          <a:ln w="76200">
            <a:solidFill>
              <a:srgbClr val="99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4546A"/>
                </a:solidFill>
                <a:effectLst/>
                <a:uLnTx/>
                <a:uFillTx/>
                <a:latin typeface="Calibri" panose="020F0502020204030204"/>
                <a:ea typeface="+mn-ea"/>
                <a:cs typeface="+mn-cs"/>
              </a:rPr>
              <a:t>	</a:t>
            </a:r>
            <a:endParaRPr kumimoji="0" lang="en-US" sz="60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pic>
        <p:nvPicPr>
          <p:cNvPr id="3" name="Hình ảnh 2" descr="Ảnh có chứa hình mẫu, Phim hoạt hình, minh họa, Hoạt hình&#10;&#10;Mô tả được tạo tự động">
            <a:extLst>
              <a:ext uri="{FF2B5EF4-FFF2-40B4-BE49-F238E27FC236}">
                <a16:creationId xmlns:a16="http://schemas.microsoft.com/office/drawing/2014/main" xmlns="" id="{EBE2E1A4-A918-BA2E-15A2-2CA8B4922CA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568" y1="48674" x2="32568" y2="48674"/>
                        <a14:foregroundMark x1="35270" y1="46212" x2="34459" y2="67614"/>
                        <a14:foregroundMark x1="34459" y1="67614" x2="40405" y2="70833"/>
                        <a14:foregroundMark x1="40405" y1="70833" x2="23784" y2="57008"/>
                        <a14:foregroundMark x1="23784" y1="57008" x2="33784" y2="66288"/>
                        <a14:foregroundMark x1="33784" y1="66288" x2="39595" y2="75758"/>
                        <a14:foregroundMark x1="39595" y1="75758" x2="37703" y2="85038"/>
                        <a14:foregroundMark x1="37703" y1="85038" x2="35946" y2="75758"/>
                        <a14:foregroundMark x1="35946" y1="75758" x2="30811" y2="80682"/>
                        <a14:foregroundMark x1="30811" y1="80682" x2="30000" y2="87879"/>
                        <a14:foregroundMark x1="30000" y1="87879" x2="31892" y2="79545"/>
                        <a14:foregroundMark x1="66351" y1="22348" x2="67973" y2="55303"/>
                        <a14:foregroundMark x1="79459" y1="55303" x2="63784" y2="67803"/>
                        <a14:foregroundMark x1="69054" y1="64205" x2="70676" y2="87311"/>
                        <a14:foregroundMark x1="65405" y1="61553" x2="60811" y2="71023"/>
                        <a14:foregroundMark x1="60811" y1="71023" x2="60676" y2="73106"/>
                        <a14:foregroundMark x1="64595" y1="77652" x2="64865" y2="88636"/>
                      </a14:backgroundRemoval>
                    </a14:imgEffect>
                  </a14:imgLayer>
                </a14:imgProps>
              </a:ext>
              <a:ext uri="{28A0092B-C50C-407E-A947-70E740481C1C}">
                <a14:useLocalDpi xmlns:a14="http://schemas.microsoft.com/office/drawing/2010/main" val="0"/>
              </a:ext>
            </a:extLst>
          </a:blip>
          <a:srcRect l="50564" t="9962" r="15697" b="2945"/>
          <a:stretch/>
        </p:blipFill>
        <p:spPr>
          <a:xfrm>
            <a:off x="4092119" y="3146583"/>
            <a:ext cx="1734442" cy="3194661"/>
          </a:xfrm>
          <a:prstGeom prst="rect">
            <a:avLst/>
          </a:prstGeom>
        </p:spPr>
      </p:pic>
      <p:grpSp>
        <p:nvGrpSpPr>
          <p:cNvPr id="4" name="Group 5">
            <a:extLst>
              <a:ext uri="{FF2B5EF4-FFF2-40B4-BE49-F238E27FC236}">
                <a16:creationId xmlns:a16="http://schemas.microsoft.com/office/drawing/2014/main" xmlns="" id="{79EF746F-0A92-30BC-4F92-DAB5621BD885}"/>
              </a:ext>
            </a:extLst>
          </p:cNvPr>
          <p:cNvGrpSpPr/>
          <p:nvPr/>
        </p:nvGrpSpPr>
        <p:grpSpPr>
          <a:xfrm>
            <a:off x="2905847" y="1990548"/>
            <a:ext cx="6598669" cy="1126461"/>
            <a:chOff x="2302333" y="1742761"/>
            <a:chExt cx="11700799" cy="1999138"/>
          </a:xfrm>
        </p:grpSpPr>
        <p:pic>
          <p:nvPicPr>
            <p:cNvPr id="5" name="Picture 1">
              <a:extLst>
                <a:ext uri="{FF2B5EF4-FFF2-40B4-BE49-F238E27FC236}">
                  <a16:creationId xmlns:a16="http://schemas.microsoft.com/office/drawing/2014/main" xmlns="" id="{2FF68A70-4310-6430-7B4F-984B2296880D}"/>
                </a:ext>
              </a:extLst>
            </p:cNvPr>
            <p:cNvPicPr>
              <a:picLocks noChangeAspect="1"/>
            </p:cNvPicPr>
            <p:nvPr/>
          </p:nvPicPr>
          <p:blipFill>
            <a:blip r:embed="rId4"/>
            <a:stretch>
              <a:fillRect/>
            </a:stretch>
          </p:blipFill>
          <p:spPr>
            <a:xfrm>
              <a:off x="2302333" y="1742761"/>
              <a:ext cx="7587334" cy="1999138"/>
            </a:xfrm>
            <a:prstGeom prst="rect">
              <a:avLst/>
            </a:prstGeom>
          </p:spPr>
        </p:pic>
        <p:pic>
          <p:nvPicPr>
            <p:cNvPr id="6" name="Picture 4">
              <a:extLst>
                <a:ext uri="{FF2B5EF4-FFF2-40B4-BE49-F238E27FC236}">
                  <a16:creationId xmlns:a16="http://schemas.microsoft.com/office/drawing/2014/main" xmlns="" id="{FB152BBA-C29D-A596-D89A-9C4E3D7E28F9}"/>
                </a:ext>
              </a:extLst>
            </p:cNvPr>
            <p:cNvPicPr>
              <a:picLocks noChangeAspect="1"/>
            </p:cNvPicPr>
            <p:nvPr/>
          </p:nvPicPr>
          <p:blipFill>
            <a:blip r:embed="rId5"/>
            <a:stretch>
              <a:fillRect/>
            </a:stretch>
          </p:blipFill>
          <p:spPr>
            <a:xfrm>
              <a:off x="10308785" y="1742761"/>
              <a:ext cx="3694347" cy="1936477"/>
            </a:xfrm>
            <a:prstGeom prst="rect">
              <a:avLst/>
            </a:prstGeom>
          </p:spPr>
        </p:pic>
      </p:grpSp>
      <p:sp>
        <p:nvSpPr>
          <p:cNvPr id="8" name="Hộp Văn bản 7">
            <a:extLst>
              <a:ext uri="{FF2B5EF4-FFF2-40B4-BE49-F238E27FC236}">
                <a16:creationId xmlns:a16="http://schemas.microsoft.com/office/drawing/2014/main" xmlns="" id="{B3ACE29B-FB68-03BE-869F-36F06D4A10FA}"/>
              </a:ext>
            </a:extLst>
          </p:cNvPr>
          <p:cNvSpPr txBox="1"/>
          <p:nvPr/>
        </p:nvSpPr>
        <p:spPr>
          <a:xfrm>
            <a:off x="2338628" y="920690"/>
            <a:ext cx="7514744" cy="1040285"/>
          </a:xfrm>
          <a:prstGeom prst="rect">
            <a:avLst/>
          </a:prstGeom>
          <a:noFill/>
        </p:spPr>
        <p:txBody>
          <a:bodyPr wrap="square">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8800" b="0" i="0" u="none" strike="noStrike" kern="1200" cap="none" spc="0" normalizeH="0" baseline="0" noProof="0">
                <a:ln>
                  <a:noFill/>
                </a:ln>
                <a:solidFill>
                  <a:srgbClr val="FF0066"/>
                </a:solidFill>
                <a:effectLst/>
                <a:uLnTx/>
                <a:uFillTx/>
                <a:latin typeface="UTM Flamenco" panose="02040603050506020204" pitchFamily="18" charset="0"/>
                <a:ea typeface="+mn-ea"/>
                <a:cs typeface="+mn-cs"/>
              </a:rPr>
              <a:t>Trình bày</a:t>
            </a:r>
          </a:p>
        </p:txBody>
      </p:sp>
      <p:pic>
        <p:nvPicPr>
          <p:cNvPr id="10" name="Hình ảnh 9" descr="Ảnh có chứa hình mẫu, Phim hoạt hình, minh họa, Hoạt hình&#10;&#10;Mô tả được tạo tự động">
            <a:extLst>
              <a:ext uri="{FF2B5EF4-FFF2-40B4-BE49-F238E27FC236}">
                <a16:creationId xmlns:a16="http://schemas.microsoft.com/office/drawing/2014/main" xmlns="" id="{5BAF3D80-7224-D0C1-9E33-86F058E9C11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568" y1="48674" x2="32568" y2="48674"/>
                        <a14:foregroundMark x1="35270" y1="46212" x2="34459" y2="67614"/>
                        <a14:foregroundMark x1="34459" y1="67614" x2="40405" y2="70833"/>
                        <a14:foregroundMark x1="40405" y1="70833" x2="23784" y2="57008"/>
                        <a14:foregroundMark x1="23784" y1="57008" x2="33784" y2="66288"/>
                        <a14:foregroundMark x1="33784" y1="66288" x2="39595" y2="75758"/>
                        <a14:foregroundMark x1="39595" y1="75758" x2="37703" y2="85038"/>
                        <a14:foregroundMark x1="37703" y1="85038" x2="35946" y2="75758"/>
                        <a14:foregroundMark x1="35946" y1="75758" x2="30811" y2="80682"/>
                        <a14:foregroundMark x1="30811" y1="80682" x2="30000" y2="87879"/>
                        <a14:foregroundMark x1="30000" y1="87879" x2="31892" y2="79545"/>
                        <a14:foregroundMark x1="66351" y1="22348" x2="67973" y2="55303"/>
                        <a14:foregroundMark x1="79459" y1="55303" x2="63784" y2="67803"/>
                        <a14:foregroundMark x1="69054" y1="64205" x2="70676" y2="87311"/>
                        <a14:foregroundMark x1="65405" y1="61553" x2="60811" y2="71023"/>
                        <a14:foregroundMark x1="60811" y1="71023" x2="60676" y2="73106"/>
                        <a14:foregroundMark x1="64595" y1="77652" x2="64865" y2="88636"/>
                      </a14:backgroundRemoval>
                    </a14:imgEffect>
                  </a14:imgLayer>
                </a14:imgProps>
              </a:ext>
              <a:ext uri="{28A0092B-C50C-407E-A947-70E740481C1C}">
                <a14:useLocalDpi xmlns:a14="http://schemas.microsoft.com/office/drawing/2010/main" val="0"/>
              </a:ext>
            </a:extLst>
          </a:blip>
          <a:srcRect l="13909" t="10873" r="49146" b="2034"/>
          <a:stretch/>
        </p:blipFill>
        <p:spPr>
          <a:xfrm>
            <a:off x="5918999" y="3172711"/>
            <a:ext cx="1899222" cy="3194661"/>
          </a:xfrm>
          <a:prstGeom prst="rect">
            <a:avLst/>
          </a:prstGeom>
        </p:spPr>
      </p:pic>
    </p:spTree>
    <p:extLst>
      <p:ext uri="{BB962C8B-B14F-4D97-AF65-F5344CB8AC3E}">
        <p14:creationId xmlns:p14="http://schemas.microsoft.com/office/powerpoint/2010/main" val="12157201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Hình ảnh 18" descr="Ảnh có chứa trang phục, phim hoạt hình, cô gái, giày dép&#10;&#10;Mô tả được tạo tự động">
            <a:extLst>
              <a:ext uri="{FF2B5EF4-FFF2-40B4-BE49-F238E27FC236}">
                <a16:creationId xmlns:a16="http://schemas.microsoft.com/office/drawing/2014/main" xmlns="" id="{8B55A0A7-864D-7103-893B-41A15E2C549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168" b="52119" l="2947" r="26807">
                        <a14:foregroundMark x1="12394" y1="18248" x2="12394" y2="18248"/>
                        <a14:foregroundMark x1="16714" y1="22366" x2="22043" y2="30157"/>
                        <a14:foregroundMark x1="22043" y1="30157" x2="22043" y2="30157"/>
                        <a14:foregroundMark x1="19580" y1="14372" x2="19863" y2="24304"/>
                        <a14:foregroundMark x1="19863" y1="24304" x2="16795" y2="30884"/>
                        <a14:foregroundMark x1="16795" y1="30884" x2="11788" y2="13969"/>
                        <a14:foregroundMark x1="10941" y1="15987" x2="18732" y2="18934"/>
                        <a14:foregroundMark x1="18732" y1="18934" x2="17723" y2="27695"/>
                        <a14:foregroundMark x1="10941" y1="15382" x2="12596" y2="22769"/>
                        <a14:foregroundMark x1="14049" y1="46750" x2="15664" y2="52119"/>
                        <a14:foregroundMark x1="22850" y1="46346" x2="21841" y2="49657"/>
                      </a14:backgroundRemoval>
                    </a14:imgEffect>
                  </a14:imgLayer>
                </a14:imgProps>
              </a:ext>
              <a:ext uri="{28A0092B-C50C-407E-A947-70E740481C1C}">
                <a14:useLocalDpi xmlns:a14="http://schemas.microsoft.com/office/drawing/2010/main" val="0"/>
              </a:ext>
            </a:extLst>
          </a:blip>
          <a:srcRect r="70171" b="48068"/>
          <a:stretch/>
        </p:blipFill>
        <p:spPr>
          <a:xfrm>
            <a:off x="8995786" y="2584886"/>
            <a:ext cx="2045677" cy="3561485"/>
          </a:xfrm>
          <a:prstGeom prst="rect">
            <a:avLst/>
          </a:prstGeom>
        </p:spPr>
      </p:pic>
      <p:grpSp>
        <p:nvGrpSpPr>
          <p:cNvPr id="2" name="Group 50">
            <a:extLst>
              <a:ext uri="{FF2B5EF4-FFF2-40B4-BE49-F238E27FC236}">
                <a16:creationId xmlns:a16="http://schemas.microsoft.com/office/drawing/2014/main" xmlns="" id="{D0481D75-F40F-F619-1968-C7E9511B872B}"/>
              </a:ext>
            </a:extLst>
          </p:cNvPr>
          <p:cNvGrpSpPr/>
          <p:nvPr/>
        </p:nvGrpSpPr>
        <p:grpSpPr>
          <a:xfrm>
            <a:off x="126180" y="2558659"/>
            <a:ext cx="8350269" cy="3587712"/>
            <a:chOff x="786346" y="1835537"/>
            <a:chExt cx="8842681" cy="7462419"/>
          </a:xfrm>
        </p:grpSpPr>
        <p:sp>
          <p:nvSpPr>
            <p:cNvPr id="3" name="TextBox 51">
              <a:extLst>
                <a:ext uri="{FF2B5EF4-FFF2-40B4-BE49-F238E27FC236}">
                  <a16:creationId xmlns:a16="http://schemas.microsoft.com/office/drawing/2014/main" xmlns="" id="{6DA1EE46-B1D0-0A3D-1ADE-8044722CF845}"/>
                </a:ext>
              </a:extLst>
            </p:cNvPr>
            <p:cNvSpPr txBox="1"/>
            <p:nvPr/>
          </p:nvSpPr>
          <p:spPr>
            <a:xfrm>
              <a:off x="1355257" y="2795429"/>
              <a:ext cx="7704861" cy="3711938"/>
            </a:xfrm>
            <a:prstGeom prst="rect">
              <a:avLst/>
            </a:prstGeom>
            <a:noFill/>
          </p:spPr>
          <p:txBody>
            <a:bodyPr wrap="square">
              <a:spAutoFit/>
            </a:bodyPr>
            <a:lstStyle/>
            <a:p>
              <a:pPr marL="0" marR="0" lvl="0" indent="0" algn="l" defTabSz="914400" rtl="0" eaLnBrk="1" fontAlgn="base" latinLnBrk="0" hangingPunct="1">
                <a:lnSpc>
                  <a:spcPct val="120000"/>
                </a:lnSpc>
                <a:spcBef>
                  <a:spcPts val="0"/>
                </a:spcBef>
                <a:spcAft>
                  <a:spcPts val="600"/>
                </a:spcAft>
                <a:buClrTx/>
                <a:buSzTx/>
                <a:buFontTx/>
                <a:buNone/>
                <a:tabLst/>
                <a:defRPr/>
              </a:pPr>
              <a:endParaRPr kumimoji="0" lang="sv-SE" sz="9600" b="0" i="0" u="none" strike="noStrike" kern="1200" cap="none" spc="0" normalizeH="0" baseline="0" noProof="0" dirty="0">
                <a:ln w="127000">
                  <a:solidFill>
                    <a:prstClr val="white"/>
                  </a:solidFill>
                </a:ln>
                <a:solidFill>
                  <a:prstClr val="white"/>
                </a:solidFill>
                <a:effectLst>
                  <a:outerShdw blurRad="38100" dist="38100" dir="2700000" algn="tl" rotWithShape="0">
                    <a:srgbClr val="000000">
                      <a:alpha val="43137"/>
                    </a:srgbClr>
                  </a:outerShdw>
                </a:effectLst>
                <a:uLnTx/>
                <a:uFillTx/>
                <a:latin typeface="SVN-Gretoon" panose="02040603050506020204" pitchFamily="18" charset="0"/>
                <a:ea typeface="+mn-ea"/>
                <a:cs typeface="Arial" panose="020B0604020202020204" pitchFamily="34" charset="0"/>
              </a:endParaRPr>
            </a:p>
          </p:txBody>
        </p:sp>
        <p:sp>
          <p:nvSpPr>
            <p:cNvPr id="10" name="TextBox 53">
              <a:extLst>
                <a:ext uri="{FF2B5EF4-FFF2-40B4-BE49-F238E27FC236}">
                  <a16:creationId xmlns:a16="http://schemas.microsoft.com/office/drawing/2014/main" xmlns="" id="{ADAA33F2-CBC6-1B21-C6AB-6A4584F4F4D9}"/>
                </a:ext>
              </a:extLst>
            </p:cNvPr>
            <p:cNvSpPr txBox="1"/>
            <p:nvPr/>
          </p:nvSpPr>
          <p:spPr>
            <a:xfrm>
              <a:off x="990576" y="1898619"/>
              <a:ext cx="8434223" cy="7399337"/>
            </a:xfrm>
            <a:prstGeom prst="rect">
              <a:avLst/>
            </a:prstGeom>
            <a:noFill/>
          </p:spPr>
          <p:txBody>
            <a:bodyPr wrap="square">
              <a:spAutoFit/>
            </a:bodyPr>
            <a:lstStyle/>
            <a:p>
              <a:pPr marL="0" marR="0" lvl="0" indent="0" algn="ctr" defTabSz="914400" rtl="0" eaLnBrk="1" fontAlgn="base" latinLnBrk="0" hangingPunct="1">
                <a:lnSpc>
                  <a:spcPct val="120000"/>
                </a:lnSpc>
                <a:spcBef>
                  <a:spcPts val="0"/>
                </a:spcBef>
                <a:spcAft>
                  <a:spcPts val="600"/>
                </a:spcAft>
                <a:buClrTx/>
                <a:buSzTx/>
                <a:buFontTx/>
                <a:buNone/>
                <a:tabLst/>
                <a:defRPr/>
              </a:pPr>
              <a:r>
                <a:rPr kumimoji="0" lang="sv-SE" sz="9600" b="0" i="0" u="none" strike="noStrike" kern="1200" cap="none" spc="0" normalizeH="0" baseline="0" noProof="0">
                  <a:ln w="254000">
                    <a:solidFill>
                      <a:prstClr val="white"/>
                    </a:solidFill>
                  </a:ln>
                  <a:solidFill>
                    <a:prstClr val="white"/>
                  </a:solidFill>
                  <a:effectLst>
                    <a:outerShdw blurRad="38100" dist="38100" dir="2700000" algn="tl" rotWithShape="0">
                      <a:srgbClr val="000000">
                        <a:alpha val="43137"/>
                      </a:srgbClr>
                    </a:outerShdw>
                  </a:effectLst>
                  <a:uLnTx/>
                  <a:uFillTx/>
                  <a:latin typeface="SVN-Gretoon" panose="02040603050506020204" pitchFamily="18" charset="0"/>
                  <a:ea typeface="+mn-ea"/>
                  <a:cs typeface="Arial" panose="020B0604020202020204" pitchFamily="34" charset="0"/>
                </a:rPr>
                <a:t>ÔN TẬP CUỐI NĂM</a:t>
              </a:r>
            </a:p>
          </p:txBody>
        </p:sp>
        <p:sp>
          <p:nvSpPr>
            <p:cNvPr id="11" name="TextBox 52">
              <a:extLst>
                <a:ext uri="{FF2B5EF4-FFF2-40B4-BE49-F238E27FC236}">
                  <a16:creationId xmlns:a16="http://schemas.microsoft.com/office/drawing/2014/main" xmlns="" id="{4B6D00FF-0EDE-8481-1B75-2DDEE5D8E202}"/>
                </a:ext>
              </a:extLst>
            </p:cNvPr>
            <p:cNvSpPr txBox="1"/>
            <p:nvPr/>
          </p:nvSpPr>
          <p:spPr>
            <a:xfrm>
              <a:off x="786346" y="1835537"/>
              <a:ext cx="8842681" cy="7399337"/>
            </a:xfrm>
            <a:prstGeom prst="rect">
              <a:avLst/>
            </a:prstGeom>
            <a:noFill/>
          </p:spPr>
          <p:txBody>
            <a:bodyPr wrap="square">
              <a:spAutoFit/>
            </a:bodyPr>
            <a:lstStyle/>
            <a:p>
              <a:pPr marL="0" marR="0" lvl="0" indent="0" algn="ctr" defTabSz="914400" rtl="0" eaLnBrk="1" fontAlgn="base" latinLnBrk="0" hangingPunct="1">
                <a:lnSpc>
                  <a:spcPct val="120000"/>
                </a:lnSpc>
                <a:spcBef>
                  <a:spcPts val="0"/>
                </a:spcBef>
                <a:spcAft>
                  <a:spcPts val="600"/>
                </a:spcAft>
                <a:buClrTx/>
                <a:buSzTx/>
                <a:buFontTx/>
                <a:buNone/>
                <a:tabLst/>
                <a:defRPr/>
              </a:pPr>
              <a:r>
                <a:rPr kumimoji="0" lang="sv-SE" sz="9600" b="0" i="0" u="none" strike="noStrike" kern="1200" cap="none" spc="0" normalizeH="0" baseline="0" noProof="0">
                  <a:ln w="28575">
                    <a:solidFill>
                      <a:srgbClr val="0B425E"/>
                    </a:solidFill>
                  </a:ln>
                  <a:solidFill>
                    <a:srgbClr val="99FF66"/>
                  </a:solidFill>
                  <a:effectLst/>
                  <a:uLnTx/>
                  <a:uFillTx/>
                  <a:latin typeface="SVN-Gretoon" panose="02040603050506020204" pitchFamily="18" charset="0"/>
                  <a:ea typeface="+mn-ea"/>
                  <a:cs typeface="Arial" panose="020B0604020202020204" pitchFamily="34" charset="0"/>
                </a:rPr>
                <a:t>ÔN</a:t>
              </a:r>
              <a:r>
                <a:rPr kumimoji="0" lang="sv-SE" sz="9600" b="0" i="0" u="none" strike="noStrike" kern="1200" cap="none" spc="0" normalizeH="0" baseline="0" noProof="0">
                  <a:ln w="28575">
                    <a:solidFill>
                      <a:srgbClr val="0B425E"/>
                    </a:solidFill>
                  </a:ln>
                  <a:solidFill>
                    <a:srgbClr val="8EB529"/>
                  </a:solidFill>
                  <a:effectLst/>
                  <a:uLnTx/>
                  <a:uFillTx/>
                  <a:latin typeface="SVN-Gretoon" panose="02040603050506020204" pitchFamily="18" charset="0"/>
                  <a:ea typeface="+mn-ea"/>
                  <a:cs typeface="Arial" panose="020B0604020202020204" pitchFamily="34" charset="0"/>
                </a:rPr>
                <a:t> </a:t>
              </a:r>
              <a:r>
                <a:rPr kumimoji="0" lang="sv-SE" sz="9600" b="0" i="0" u="none" strike="noStrike" kern="1200" cap="none" spc="0" normalizeH="0" baseline="0" noProof="0">
                  <a:ln w="28575">
                    <a:solidFill>
                      <a:srgbClr val="0B425E"/>
                    </a:solidFill>
                  </a:ln>
                  <a:solidFill>
                    <a:srgbClr val="FFFF66"/>
                  </a:solidFill>
                  <a:effectLst/>
                  <a:uLnTx/>
                  <a:uFillTx/>
                  <a:latin typeface="SVN-Gretoon" panose="02040603050506020204" pitchFamily="18" charset="0"/>
                  <a:ea typeface="+mn-ea"/>
                  <a:cs typeface="Arial" panose="020B0604020202020204" pitchFamily="34" charset="0"/>
                </a:rPr>
                <a:t>TẬP</a:t>
              </a:r>
              <a:r>
                <a:rPr kumimoji="0" lang="sv-SE" sz="9600" b="0" i="0" u="none" strike="noStrike" kern="1200" cap="none" spc="0" normalizeH="0" baseline="0" noProof="0">
                  <a:ln w="28575">
                    <a:solidFill>
                      <a:srgbClr val="0B425E"/>
                    </a:solidFill>
                  </a:ln>
                  <a:solidFill>
                    <a:srgbClr val="8EB529"/>
                  </a:solidFill>
                  <a:effectLst/>
                  <a:uLnTx/>
                  <a:uFillTx/>
                  <a:latin typeface="SVN-Gretoon" panose="02040603050506020204" pitchFamily="18" charset="0"/>
                  <a:ea typeface="+mn-ea"/>
                  <a:cs typeface="Arial" panose="020B0604020202020204" pitchFamily="34" charset="0"/>
                </a:rPr>
                <a:t> </a:t>
              </a:r>
              <a:r>
                <a:rPr kumimoji="0" lang="sv-SE" sz="9600" b="0" i="0" u="none" strike="noStrike" kern="1200" cap="none" spc="0" normalizeH="0" baseline="0" noProof="0">
                  <a:ln w="28575">
                    <a:solidFill>
                      <a:srgbClr val="0B425E"/>
                    </a:solidFill>
                  </a:ln>
                  <a:solidFill>
                    <a:srgbClr val="A375FF"/>
                  </a:solidFill>
                  <a:effectLst/>
                  <a:uLnTx/>
                  <a:uFillTx/>
                  <a:latin typeface="SVN-Gretoon" panose="02040603050506020204" pitchFamily="18" charset="0"/>
                  <a:ea typeface="+mn-ea"/>
                  <a:cs typeface="Arial" panose="020B0604020202020204" pitchFamily="34" charset="0"/>
                </a:rPr>
                <a:t>CUỐI</a:t>
              </a:r>
              <a:r>
                <a:rPr kumimoji="0" lang="sv-SE" sz="9600" b="0" i="0" u="none" strike="noStrike" kern="1200" cap="none" spc="0" normalizeH="0" baseline="0" noProof="0">
                  <a:ln w="28575">
                    <a:solidFill>
                      <a:srgbClr val="0B425E"/>
                    </a:solidFill>
                  </a:ln>
                  <a:solidFill>
                    <a:srgbClr val="8EB529"/>
                  </a:solidFill>
                  <a:effectLst/>
                  <a:uLnTx/>
                  <a:uFillTx/>
                  <a:latin typeface="SVN-Gretoon" panose="02040603050506020204" pitchFamily="18" charset="0"/>
                  <a:ea typeface="+mn-ea"/>
                  <a:cs typeface="Arial" panose="020B0604020202020204" pitchFamily="34" charset="0"/>
                </a:rPr>
                <a:t> </a:t>
              </a:r>
              <a:r>
                <a:rPr kumimoji="0" lang="sv-SE" sz="9600" b="0" i="0" u="none" strike="noStrike" kern="1200" cap="none" spc="0" normalizeH="0" baseline="0" noProof="0">
                  <a:ln w="28575">
                    <a:solidFill>
                      <a:srgbClr val="0B425E"/>
                    </a:solidFill>
                  </a:ln>
                  <a:solidFill>
                    <a:srgbClr val="FF758C"/>
                  </a:solidFill>
                  <a:effectLst/>
                  <a:uLnTx/>
                  <a:uFillTx/>
                  <a:latin typeface="SVN-Gretoon" panose="02040603050506020204" pitchFamily="18" charset="0"/>
                  <a:ea typeface="+mn-ea"/>
                  <a:cs typeface="Arial" panose="020B0604020202020204" pitchFamily="34" charset="0"/>
                </a:rPr>
                <a:t>NĂM</a:t>
              </a:r>
              <a:endParaRPr kumimoji="0" lang="sv-SE" sz="9600" b="0" i="0" u="none" strike="noStrike" kern="1200" cap="none" spc="0" normalizeH="0" baseline="0" noProof="0">
                <a:ln w="28575">
                  <a:solidFill>
                    <a:srgbClr val="0B425E"/>
                  </a:solidFill>
                </a:ln>
                <a:solidFill>
                  <a:srgbClr val="8EB529"/>
                </a:solidFill>
                <a:effectLst/>
                <a:uLnTx/>
                <a:uFillTx/>
                <a:latin typeface="SVN-Gretoon" panose="02040603050506020204" pitchFamily="18" charset="0"/>
                <a:ea typeface="+mn-ea"/>
                <a:cs typeface="Arial" panose="020B0604020202020204" pitchFamily="34" charset="0"/>
              </a:endParaRPr>
            </a:p>
          </p:txBody>
        </p:sp>
      </p:grpSp>
      <p:grpSp>
        <p:nvGrpSpPr>
          <p:cNvPr id="12" name="Nhóm 11">
            <a:extLst>
              <a:ext uri="{FF2B5EF4-FFF2-40B4-BE49-F238E27FC236}">
                <a16:creationId xmlns:a16="http://schemas.microsoft.com/office/drawing/2014/main" xmlns="" id="{3598DEA3-A53F-69FF-948F-8221C42EF00F}"/>
              </a:ext>
            </a:extLst>
          </p:cNvPr>
          <p:cNvGrpSpPr/>
          <p:nvPr/>
        </p:nvGrpSpPr>
        <p:grpSpPr>
          <a:xfrm>
            <a:off x="512950" y="333571"/>
            <a:ext cx="7327946" cy="832870"/>
            <a:chOff x="4468161" y="218339"/>
            <a:chExt cx="7327946" cy="832870"/>
          </a:xfrm>
        </p:grpSpPr>
        <p:sp>
          <p:nvSpPr>
            <p:cNvPr id="13" name="TextBox 39">
              <a:extLst>
                <a:ext uri="{FF2B5EF4-FFF2-40B4-BE49-F238E27FC236}">
                  <a16:creationId xmlns:a16="http://schemas.microsoft.com/office/drawing/2014/main" xmlns="" id="{F20DCE76-DD70-1F20-B9B2-52BCF6E97338}"/>
                </a:ext>
              </a:extLst>
            </p:cNvPr>
            <p:cNvSpPr txBox="1"/>
            <p:nvPr/>
          </p:nvSpPr>
          <p:spPr>
            <a:xfrm>
              <a:off x="4468161" y="218339"/>
              <a:ext cx="732794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127000">
                    <a:solidFill>
                      <a:prstClr val="white"/>
                    </a:solidFill>
                  </a:ln>
                  <a:solidFill>
                    <a:prstClr val="white"/>
                  </a:solidFill>
                  <a:effectLst/>
                  <a:uLnTx/>
                  <a:uFillTx/>
                  <a:latin typeface="UTM Edwardian" panose="02040603050506020204" pitchFamily="18" charset="0"/>
                  <a:ea typeface="+mn-ea"/>
                  <a:cs typeface="+mn-cs"/>
                </a:rPr>
                <a:t>Thứ … ngày … tháng … năm ...</a:t>
              </a:r>
              <a:endParaRPr kumimoji="0" lang="vi-VN" sz="4800" b="1" i="0" u="none" strike="noStrike" kern="1200" cap="none" spc="0" normalizeH="0" baseline="0" noProof="0">
                <a:ln w="127000">
                  <a:solidFill>
                    <a:prstClr val="white"/>
                  </a:solidFill>
                </a:ln>
                <a:solidFill>
                  <a:prstClr val="white"/>
                </a:solidFill>
                <a:effectLst/>
                <a:uLnTx/>
                <a:uFillTx/>
                <a:latin typeface="Arial" panose="020B0604020202020204" pitchFamily="34" charset="0"/>
                <a:ea typeface="+mn-ea"/>
                <a:cs typeface="+mn-cs"/>
              </a:endParaRPr>
            </a:p>
          </p:txBody>
        </p:sp>
        <p:sp>
          <p:nvSpPr>
            <p:cNvPr id="14" name="TextBox 39">
              <a:extLst>
                <a:ext uri="{FF2B5EF4-FFF2-40B4-BE49-F238E27FC236}">
                  <a16:creationId xmlns:a16="http://schemas.microsoft.com/office/drawing/2014/main" xmlns="" id="{01065F7B-AD7A-212C-4E1D-40EB4595D7E1}"/>
                </a:ext>
              </a:extLst>
            </p:cNvPr>
            <p:cNvSpPr txBox="1"/>
            <p:nvPr/>
          </p:nvSpPr>
          <p:spPr>
            <a:xfrm>
              <a:off x="4468161" y="220212"/>
              <a:ext cx="732794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66"/>
                  </a:solidFill>
                  <a:effectLst/>
                  <a:uLnTx/>
                  <a:uFillTx/>
                  <a:latin typeface="UTM Edwardian" panose="02040603050506020204" pitchFamily="18" charset="0"/>
                  <a:ea typeface="+mn-ea"/>
                  <a:cs typeface="+mn-cs"/>
                </a:rPr>
                <a:t>Thứ … ngày … tháng … năm ...</a:t>
              </a:r>
              <a:endParaRPr kumimoji="0" lang="vi-VN" sz="4800" b="1" i="0" u="none" strike="noStrike" kern="1200" cap="none" spc="0" normalizeH="0" baseline="0" noProof="0">
                <a:ln>
                  <a:noFill/>
                </a:ln>
                <a:solidFill>
                  <a:srgbClr val="FF0066"/>
                </a:solidFill>
                <a:effectLst/>
                <a:uLnTx/>
                <a:uFillTx/>
                <a:latin typeface="Arial" panose="020B0604020202020204" pitchFamily="34" charset="0"/>
                <a:ea typeface="+mn-ea"/>
                <a:cs typeface="+mn-cs"/>
              </a:endParaRPr>
            </a:p>
          </p:txBody>
        </p:sp>
      </p:grpSp>
      <p:sp>
        <p:nvSpPr>
          <p:cNvPr id="15" name="TextBox 16">
            <a:extLst>
              <a:ext uri="{FF2B5EF4-FFF2-40B4-BE49-F238E27FC236}">
                <a16:creationId xmlns:a16="http://schemas.microsoft.com/office/drawing/2014/main" xmlns="" id="{20839B34-1824-67DE-B1BF-7DC1C4456340}"/>
              </a:ext>
            </a:extLst>
          </p:cNvPr>
          <p:cNvSpPr txBox="1"/>
          <p:nvPr/>
        </p:nvSpPr>
        <p:spPr>
          <a:xfrm rot="20369477">
            <a:off x="660514" y="2192336"/>
            <a:ext cx="2225056" cy="1200329"/>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27000">
                  <a:solidFill>
                    <a:prstClr val="white"/>
                  </a:solidFill>
                </a:ln>
                <a:solidFill>
                  <a:prstClr val="white"/>
                </a:solidFill>
                <a:effectLst/>
                <a:uLnTx/>
                <a:uFillTx/>
                <a:latin typeface="#9Slide07 IcielLa Chic Pro Shad" panose="02000506090000020004" pitchFamily="2" charset="0"/>
                <a:ea typeface="LNTH-LuoLuoNotangYuanTi 1" pitchFamily="2" charset="-128"/>
                <a:cs typeface="LNTH-LuoLuoNotangYuanTi 1" pitchFamily="2" charset="-128"/>
              </a:rPr>
              <a:t>Bài 78</a:t>
            </a:r>
            <a:endParaRPr kumimoji="0" lang="en-US" sz="5400" b="1" i="0" u="none" strike="noStrike" kern="1200" cap="none" spc="0" normalizeH="0" baseline="0" noProof="0" dirty="0">
              <a:ln w="127000">
                <a:solidFill>
                  <a:prstClr val="white"/>
                </a:solidFill>
              </a:ln>
              <a:solidFill>
                <a:prstClr val="white"/>
              </a:solidFill>
              <a:effectLst/>
              <a:uLnTx/>
              <a:uFillTx/>
              <a:latin typeface="#9Slide07 IcielLa Chic Pro Shad" panose="02000506090000020004" pitchFamily="2" charset="0"/>
              <a:ea typeface="LNTH-LuoLuoNotangYuanTi 1" pitchFamily="2" charset="-128"/>
              <a:cs typeface="LNTH-LuoLuoNotangYuanTi 1" pitchFamily="2" charset="-128"/>
            </a:endParaRPr>
          </a:p>
        </p:txBody>
      </p:sp>
      <p:grpSp>
        <p:nvGrpSpPr>
          <p:cNvPr id="16" name="Nhóm 15">
            <a:extLst>
              <a:ext uri="{FF2B5EF4-FFF2-40B4-BE49-F238E27FC236}">
                <a16:creationId xmlns:a16="http://schemas.microsoft.com/office/drawing/2014/main" xmlns="" id="{23E1496B-7FBC-E1F9-430C-8330C121F7AD}"/>
              </a:ext>
            </a:extLst>
          </p:cNvPr>
          <p:cNvGrpSpPr/>
          <p:nvPr/>
        </p:nvGrpSpPr>
        <p:grpSpPr>
          <a:xfrm>
            <a:off x="1500379" y="1177392"/>
            <a:ext cx="5228006" cy="1020145"/>
            <a:chOff x="1372802" y="1101044"/>
            <a:chExt cx="5228006" cy="1020145"/>
          </a:xfrm>
        </p:grpSpPr>
        <p:sp>
          <p:nvSpPr>
            <p:cNvPr id="17" name="TextBox 49">
              <a:extLst>
                <a:ext uri="{FF2B5EF4-FFF2-40B4-BE49-F238E27FC236}">
                  <a16:creationId xmlns:a16="http://schemas.microsoft.com/office/drawing/2014/main" xmlns="" id="{939C444C-0E39-D3A8-6327-483343208C67}"/>
                </a:ext>
              </a:extLst>
            </p:cNvPr>
            <p:cNvSpPr txBox="1"/>
            <p:nvPr/>
          </p:nvSpPr>
          <p:spPr>
            <a:xfrm>
              <a:off x="1372802" y="1101044"/>
              <a:ext cx="521615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152400">
                    <a:solidFill>
                      <a:prstClr val="white"/>
                    </a:solidFill>
                    <a:prstDash val="solid"/>
                  </a:ln>
                  <a:solidFill>
                    <a:prstClr val="white"/>
                  </a:solidFill>
                  <a:effectLst/>
                  <a:uLnTx/>
                  <a:uFillTx/>
                  <a:latin typeface="SVN-Kitten" pitchFamily="50" charset="0"/>
                  <a:ea typeface="+mn-ea"/>
                  <a:cs typeface="+mn-cs"/>
                </a:rPr>
                <a:t>Toán</a:t>
              </a:r>
              <a:endParaRPr kumimoji="0" lang="vi-VN" sz="6000" b="0" i="0" u="none" strike="noStrike" kern="1200" cap="none" spc="0" normalizeH="0" baseline="0" noProof="0">
                <a:ln w="152400">
                  <a:solidFill>
                    <a:prstClr val="white"/>
                  </a:solidFill>
                  <a:prstDash val="solid"/>
                </a:ln>
                <a:solidFill>
                  <a:prstClr val="white"/>
                </a:solidFill>
                <a:effectLst/>
                <a:uLnTx/>
                <a:uFillTx/>
                <a:latin typeface="SVN-Kitten" pitchFamily="50" charset="0"/>
                <a:ea typeface="+mn-ea"/>
                <a:cs typeface="+mn-cs"/>
              </a:endParaRPr>
            </a:p>
          </p:txBody>
        </p:sp>
        <p:sp>
          <p:nvSpPr>
            <p:cNvPr id="18" name="TextBox 49">
              <a:extLst>
                <a:ext uri="{FF2B5EF4-FFF2-40B4-BE49-F238E27FC236}">
                  <a16:creationId xmlns:a16="http://schemas.microsoft.com/office/drawing/2014/main" xmlns="" id="{40F81780-4643-5928-2440-C4F1D3D1180B}"/>
                </a:ext>
              </a:extLst>
            </p:cNvPr>
            <p:cNvSpPr txBox="1"/>
            <p:nvPr/>
          </p:nvSpPr>
          <p:spPr>
            <a:xfrm>
              <a:off x="1384655" y="1105526"/>
              <a:ext cx="521615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10160">
                    <a:noFill/>
                    <a:prstDash val="solid"/>
                  </a:ln>
                  <a:solidFill>
                    <a:srgbClr val="9933FF"/>
                  </a:solidFill>
                  <a:effectLst/>
                  <a:uLnTx/>
                  <a:uFillTx/>
                  <a:latin typeface="SVN-Kitten" pitchFamily="50" charset="0"/>
                  <a:ea typeface="+mn-ea"/>
                  <a:cs typeface="+mn-cs"/>
                </a:rPr>
                <a:t>Toán</a:t>
              </a:r>
              <a:endParaRPr kumimoji="0" lang="vi-VN" sz="6000" b="0" i="0" u="none" strike="noStrike" kern="1200" cap="none" spc="0" normalizeH="0" baseline="0" noProof="0">
                <a:ln w="10160">
                  <a:noFill/>
                  <a:prstDash val="solid"/>
                </a:ln>
                <a:solidFill>
                  <a:srgbClr val="9933FF"/>
                </a:solidFill>
                <a:effectLst/>
                <a:uLnTx/>
                <a:uFillTx/>
                <a:latin typeface="SVN-Kitten" pitchFamily="50" charset="0"/>
                <a:ea typeface="+mn-ea"/>
                <a:cs typeface="+mn-cs"/>
              </a:endParaRPr>
            </a:p>
          </p:txBody>
        </p:sp>
      </p:grpSp>
      <p:sp>
        <p:nvSpPr>
          <p:cNvPr id="20" name="TextBox 39">
            <a:extLst>
              <a:ext uri="{FF2B5EF4-FFF2-40B4-BE49-F238E27FC236}">
                <a16:creationId xmlns:a16="http://schemas.microsoft.com/office/drawing/2014/main" xmlns="" id="{C21E930E-E331-0CD3-C8B8-03FC001C4381}"/>
              </a:ext>
            </a:extLst>
          </p:cNvPr>
          <p:cNvSpPr txBox="1"/>
          <p:nvPr/>
        </p:nvSpPr>
        <p:spPr>
          <a:xfrm>
            <a:off x="2727573" y="6186127"/>
            <a:ext cx="314748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w="0"/>
                <a:solidFill>
                  <a:prstClr val="white"/>
                </a:solidFill>
                <a:effectLst/>
                <a:uLnTx/>
                <a:uFillTx/>
                <a:latin typeface="UTM Duepuntozero" panose="02040603050506020204" pitchFamily="18" charset="0"/>
                <a:ea typeface="+mn-ea"/>
                <a:cs typeface="+mn-cs"/>
              </a:rPr>
              <a:t>(9 </a:t>
            </a:r>
            <a:r>
              <a:rPr kumimoji="0" lang="en-US" sz="3200" b="0" i="0" u="none" strike="noStrike" kern="1200" cap="none" spc="0" normalizeH="0" baseline="0" noProof="0" dirty="0" err="1">
                <a:ln w="0"/>
                <a:solidFill>
                  <a:prstClr val="white"/>
                </a:solidFill>
                <a:effectLst/>
                <a:uLnTx/>
                <a:uFillTx/>
                <a:latin typeface="UTM Duepuntozero" panose="02040603050506020204" pitchFamily="18" charset="0"/>
                <a:ea typeface="+mn-ea"/>
                <a:cs typeface="+mn-cs"/>
              </a:rPr>
              <a:t>Tiết</a:t>
            </a:r>
            <a:r>
              <a:rPr kumimoji="0" lang="en-US" sz="3200" b="0" i="0" u="none" strike="noStrike" kern="1200" cap="none" spc="0" normalizeH="0" baseline="0" noProof="0" dirty="0">
                <a:ln w="0"/>
                <a:solidFill>
                  <a:prstClr val="white"/>
                </a:solidFill>
                <a:effectLst/>
                <a:uLnTx/>
                <a:uFillTx/>
                <a:latin typeface="UTM Duepuntozero" panose="02040603050506020204" pitchFamily="18" charset="0"/>
                <a:ea typeface="+mn-ea"/>
                <a:cs typeface="+mn-cs"/>
              </a:rPr>
              <a:t> – </a:t>
            </a:r>
            <a:r>
              <a:rPr kumimoji="0" lang="en-US" sz="3200" b="0" i="0" u="none" strike="noStrike" kern="1200" cap="none" spc="0" normalizeH="0" baseline="0" noProof="0" err="1">
                <a:ln w="0"/>
                <a:solidFill>
                  <a:prstClr val="white"/>
                </a:solidFill>
                <a:effectLst/>
                <a:uLnTx/>
                <a:uFillTx/>
                <a:latin typeface="UTM Duepuntozero" panose="02040603050506020204" pitchFamily="18" charset="0"/>
                <a:ea typeface="+mn-ea"/>
                <a:cs typeface="+mn-cs"/>
              </a:rPr>
              <a:t>Tiết</a:t>
            </a:r>
            <a:r>
              <a:rPr kumimoji="0" lang="en-US" sz="3200" b="0" i="0" u="none" strike="noStrike" kern="1200" cap="none" spc="0" normalizeH="0" baseline="0" noProof="0">
                <a:ln w="0"/>
                <a:solidFill>
                  <a:prstClr val="white"/>
                </a:solidFill>
                <a:effectLst/>
                <a:uLnTx/>
                <a:uFillTx/>
                <a:latin typeface="UTM Duepuntozero" panose="02040603050506020204" pitchFamily="18" charset="0"/>
                <a:ea typeface="+mn-ea"/>
                <a:cs typeface="+mn-cs"/>
              </a:rPr>
              <a:t> 7)</a:t>
            </a:r>
            <a:endParaRPr kumimoji="0" lang="en-US" sz="3200" b="0" i="0" u="none" strike="noStrike" kern="1200" cap="none" spc="0" normalizeH="0" baseline="0" noProof="0" dirty="0">
              <a:ln w="0"/>
              <a:solidFill>
                <a:prstClr val="white"/>
              </a:solidFill>
              <a:effectLst/>
              <a:uLnTx/>
              <a:uFillTx/>
              <a:latin typeface="UTM Duepuntozero" panose="02040603050506020204" pitchFamily="18" charset="0"/>
              <a:ea typeface="+mn-ea"/>
              <a:cs typeface="+mn-cs"/>
            </a:endParaRPr>
          </a:p>
        </p:txBody>
      </p:sp>
      <p:sp>
        <p:nvSpPr>
          <p:cNvPr id="21" name="TextBox 16">
            <a:extLst>
              <a:ext uri="{FF2B5EF4-FFF2-40B4-BE49-F238E27FC236}">
                <a16:creationId xmlns:a16="http://schemas.microsoft.com/office/drawing/2014/main" xmlns="" id="{B9F6B8A4-5B60-BB9E-AD7B-065B9A0EB03C}"/>
              </a:ext>
            </a:extLst>
          </p:cNvPr>
          <p:cNvSpPr txBox="1"/>
          <p:nvPr/>
        </p:nvSpPr>
        <p:spPr>
          <a:xfrm rot="20369477">
            <a:off x="652705" y="2200380"/>
            <a:ext cx="2225056" cy="1200329"/>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0">
                  <a:noFill/>
                </a:ln>
                <a:solidFill>
                  <a:srgbClr val="FF3399"/>
                </a:solidFill>
                <a:effectLst/>
                <a:uLnTx/>
                <a:uFillTx/>
                <a:latin typeface="#9Slide07 IcielLa Chic Pro Shad" panose="02000506090000020004" pitchFamily="2" charset="0"/>
                <a:ea typeface="LNTH-LuoLuoNotangYuanTi 1" pitchFamily="2" charset="-128"/>
                <a:cs typeface="LNTH-LuoLuoNotangYuanTi 1" pitchFamily="2" charset="-128"/>
              </a:rPr>
              <a:t>Bài 78</a:t>
            </a:r>
            <a:endParaRPr kumimoji="0" lang="en-US" sz="5400" b="1" i="0" u="none" strike="noStrike" kern="1200" cap="none" spc="0" normalizeH="0" baseline="0" noProof="0" dirty="0">
              <a:ln w="0">
                <a:noFill/>
              </a:ln>
              <a:solidFill>
                <a:srgbClr val="FF3399"/>
              </a:solidFill>
              <a:effectLst/>
              <a:uLnTx/>
              <a:uFillTx/>
              <a:latin typeface="#9Slide07 IcielLa Chic Pro Shad" panose="02000506090000020004" pitchFamily="2" charset="0"/>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30483819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700" fill="hold"/>
                                            <p:tgtEl>
                                              <p:spTgt spid="2"/>
                                            </p:tgtEl>
                                            <p:attrNameLst>
                                              <p:attrName>ppt_w</p:attrName>
                                            </p:attrNameLst>
                                          </p:cBhvr>
                                          <p:tavLst>
                                            <p:tav tm="0">
                                              <p:val>
                                                <p:fltVal val="0"/>
                                              </p:val>
                                            </p:tav>
                                            <p:tav tm="100000">
                                              <p:val>
                                                <p:strVal val="#ppt_w"/>
                                              </p:val>
                                            </p:tav>
                                          </p:tavLst>
                                        </p:anim>
                                        <p:anim calcmode="lin" valueType="num">
                                          <p:cBhvr>
                                            <p:cTn id="31" dur="700" fill="hold"/>
                                            <p:tgtEl>
                                              <p:spTgt spid="2"/>
                                            </p:tgtEl>
                                            <p:attrNameLst>
                                              <p:attrName>ppt_h</p:attrName>
                                            </p:attrNameLst>
                                          </p:cBhvr>
                                          <p:tavLst>
                                            <p:tav tm="0">
                                              <p:val>
                                                <p:fltVal val="0"/>
                                              </p:val>
                                            </p:tav>
                                            <p:tav tm="100000">
                                              <p:val>
                                                <p:strVal val="#ppt_h"/>
                                              </p:val>
                                            </p:tav>
                                          </p:tavLst>
                                        </p:anim>
                                        <p:animEffect transition="in" filter="fade">
                                          <p:cBhvr>
                                            <p:cTn id="32" dur="7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par>
                                    <p:cTn id="33" presetID="6" presetClass="emph" presetSubtype="0" fill="hold" nodeType="withEffect" p14:presetBounceEnd="98000">
                                      <p:stCondLst>
                                        <p:cond delay="400"/>
                                      </p:stCondLst>
                                      <p:childTnLst>
                                        <p:animScale p14:bounceEnd="98000">
                                          <p:cBhvr>
                                            <p:cTn id="34" dur="2000" fill="hold"/>
                                            <p:tgtEl>
                                              <p:spTgt spid="2"/>
                                            </p:tgtEl>
                                          </p:cBhvr>
                                          <p:by x="101000" y="101000"/>
                                        </p:animScale>
                                      </p:childTnLst>
                                    </p:cTn>
                                  </p:par>
                                  <p:par>
                                    <p:cTn id="35" presetID="2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700" fill="hold"/>
                                            <p:tgtEl>
                                              <p:spTgt spid="2"/>
                                            </p:tgtEl>
                                            <p:attrNameLst>
                                              <p:attrName>ppt_w</p:attrName>
                                            </p:attrNameLst>
                                          </p:cBhvr>
                                          <p:tavLst>
                                            <p:tav tm="0">
                                              <p:val>
                                                <p:fltVal val="0"/>
                                              </p:val>
                                            </p:tav>
                                            <p:tav tm="100000">
                                              <p:val>
                                                <p:strVal val="#ppt_w"/>
                                              </p:val>
                                            </p:tav>
                                          </p:tavLst>
                                        </p:anim>
                                        <p:anim calcmode="lin" valueType="num">
                                          <p:cBhvr>
                                            <p:cTn id="31" dur="700" fill="hold"/>
                                            <p:tgtEl>
                                              <p:spTgt spid="2"/>
                                            </p:tgtEl>
                                            <p:attrNameLst>
                                              <p:attrName>ppt_h</p:attrName>
                                            </p:attrNameLst>
                                          </p:cBhvr>
                                          <p:tavLst>
                                            <p:tav tm="0">
                                              <p:val>
                                                <p:fltVal val="0"/>
                                              </p:val>
                                            </p:tav>
                                            <p:tav tm="100000">
                                              <p:val>
                                                <p:strVal val="#ppt_h"/>
                                              </p:val>
                                            </p:tav>
                                          </p:tavLst>
                                        </p:anim>
                                        <p:animEffect transition="in" filter="fade">
                                          <p:cBhvr>
                                            <p:cTn id="32" dur="7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6" name="chimes.wav"/>
                                            </p:tgtEl>
                                          </p:cMediaNode>
                                        </p:audio>
                                      </p:subTnLst>
                                    </p:cTn>
                                  </p:par>
                                  <p:par>
                                    <p:cTn id="33" presetID="6" presetClass="emph" presetSubtype="0" fill="hold" nodeType="withEffect">
                                      <p:stCondLst>
                                        <p:cond delay="400"/>
                                      </p:stCondLst>
                                      <p:childTnLst>
                                        <p:animScale>
                                          <p:cBhvr>
                                            <p:cTn id="34" dur="2000" fill="hold"/>
                                            <p:tgtEl>
                                              <p:spTgt spid="2"/>
                                            </p:tgtEl>
                                          </p:cBhvr>
                                          <p:by x="101000" y="101000"/>
                                        </p:animScale>
                                      </p:childTnLst>
                                    </p:cTn>
                                  </p:par>
                                  <p:par>
                                    <p:cTn id="35" presetID="2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7">
            <a:extLst>
              <a:ext uri="{FF2B5EF4-FFF2-40B4-BE49-F238E27FC236}">
                <a16:creationId xmlns:a16="http://schemas.microsoft.com/office/drawing/2014/main" xmlns="" id="{E4CE62CC-4186-CE02-52E3-1EEA93E8D18F}"/>
              </a:ext>
            </a:extLst>
          </p:cNvPr>
          <p:cNvSpPr/>
          <p:nvPr/>
        </p:nvSpPr>
        <p:spPr>
          <a:xfrm>
            <a:off x="302469" y="1772319"/>
            <a:ext cx="11587062" cy="3850559"/>
          </a:xfrm>
          <a:prstGeom prst="roundRect">
            <a:avLst/>
          </a:prstGeom>
          <a:solidFill>
            <a:schemeClr val="bg1">
              <a:alpha val="86000"/>
            </a:schemeClr>
          </a:solidFill>
          <a:ln w="76200">
            <a:solidFill>
              <a:srgbClr val="99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4546A"/>
                </a:solidFill>
                <a:effectLst/>
                <a:uLnTx/>
                <a:uFillTx/>
                <a:latin typeface="Calibri" panose="020F0502020204030204"/>
                <a:ea typeface="+mn-ea"/>
                <a:cs typeface="+mn-cs"/>
              </a:rPr>
              <a:t>	</a:t>
            </a:r>
            <a:endParaRPr kumimoji="0" lang="en-US" sz="60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grpSp>
        <p:nvGrpSpPr>
          <p:cNvPr id="2" name="Nhóm 14">
            <a:extLst>
              <a:ext uri="{FF2B5EF4-FFF2-40B4-BE49-F238E27FC236}">
                <a16:creationId xmlns:a16="http://schemas.microsoft.com/office/drawing/2014/main" xmlns="" id="{0D4EF466-6A63-36B8-6E1F-D6F23D5DC525}"/>
              </a:ext>
            </a:extLst>
          </p:cNvPr>
          <p:cNvGrpSpPr/>
          <p:nvPr/>
        </p:nvGrpSpPr>
        <p:grpSpPr>
          <a:xfrm>
            <a:off x="1045790" y="2028104"/>
            <a:ext cx="10373192" cy="784830"/>
            <a:chOff x="678426" y="514924"/>
            <a:chExt cx="10373192" cy="784830"/>
          </a:xfrm>
        </p:grpSpPr>
        <p:grpSp>
          <p:nvGrpSpPr>
            <p:cNvPr id="3" name="Nhóm 15">
              <a:extLst>
                <a:ext uri="{FF2B5EF4-FFF2-40B4-BE49-F238E27FC236}">
                  <a16:creationId xmlns:a16="http://schemas.microsoft.com/office/drawing/2014/main" xmlns="" id="{B06A97F3-3066-13EB-A901-1C1DC994B952}"/>
                </a:ext>
              </a:extLst>
            </p:cNvPr>
            <p:cNvGrpSpPr/>
            <p:nvPr/>
          </p:nvGrpSpPr>
          <p:grpSpPr>
            <a:xfrm>
              <a:off x="678426" y="514924"/>
              <a:ext cx="793415" cy="784830"/>
              <a:chOff x="678426" y="514924"/>
              <a:chExt cx="793415" cy="784830"/>
            </a:xfrm>
          </p:grpSpPr>
          <p:sp>
            <p:nvSpPr>
              <p:cNvPr id="5" name="Oval 22">
                <a:extLst>
                  <a:ext uri="{FF2B5EF4-FFF2-40B4-BE49-F238E27FC236}">
                    <a16:creationId xmlns:a16="http://schemas.microsoft.com/office/drawing/2014/main" xmlns="" id="{86E35536-49EB-7921-CBB1-5E78C764E0AF}"/>
                  </a:ext>
                </a:extLst>
              </p:cNvPr>
              <p:cNvSpPr/>
              <p:nvPr/>
            </p:nvSpPr>
            <p:spPr>
              <a:xfrm>
                <a:off x="678426" y="556818"/>
                <a:ext cx="793415" cy="742935"/>
              </a:xfrm>
              <a:prstGeom prst="ellipse">
                <a:avLst/>
              </a:prstGeom>
              <a:solidFill>
                <a:srgbClr val="FF5050"/>
              </a:solidFill>
              <a:ln w="12700" cap="flat" cmpd="sng" algn="ctr">
                <a:no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TextBox 23">
                <a:extLst>
                  <a:ext uri="{FF2B5EF4-FFF2-40B4-BE49-F238E27FC236}">
                    <a16:creationId xmlns:a16="http://schemas.microsoft.com/office/drawing/2014/main" xmlns="" id="{75E5A187-8EBF-A56B-1A11-1712723F5EB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0" cap="none" spc="0" normalizeH="0" baseline="0" noProof="0">
                    <a:ln>
                      <a:noFill/>
                    </a:ln>
                    <a:solidFill>
                      <a:prstClr val="white"/>
                    </a:solidFill>
                    <a:effectLst/>
                    <a:uLnTx/>
                    <a:uFillTx/>
                    <a:latin typeface="iCiel Pony" panose="02000000000000000000" pitchFamily="2" charset="0"/>
                    <a:ea typeface="+mn-ea"/>
                    <a:cs typeface="+mn-cs"/>
                  </a:rPr>
                  <a:t>5</a:t>
                </a:r>
                <a:endParaRPr kumimoji="0" lang="vi-VN" sz="4500" b="0" i="0" u="none" strike="noStrike" kern="0" cap="none" spc="0" normalizeH="0" baseline="0" noProof="0" dirty="0">
                  <a:ln>
                    <a:noFill/>
                  </a:ln>
                  <a:solidFill>
                    <a:prstClr val="white"/>
                  </a:solidFill>
                  <a:effectLst/>
                  <a:uLnTx/>
                  <a:uFillTx/>
                  <a:latin typeface="iCiel Pony" panose="02000000000000000000" pitchFamily="2" charset="0"/>
                  <a:ea typeface="+mn-ea"/>
                  <a:cs typeface="+mn-cs"/>
                </a:endParaRPr>
              </a:p>
            </p:txBody>
          </p:sp>
        </p:grpSp>
        <p:sp>
          <p:nvSpPr>
            <p:cNvPr id="4" name="TextBox 16">
              <a:extLst>
                <a:ext uri="{FF2B5EF4-FFF2-40B4-BE49-F238E27FC236}">
                  <a16:creationId xmlns:a16="http://schemas.microsoft.com/office/drawing/2014/main" xmlns="" id="{17A59A4B-B596-7B9F-158C-17D76D986F22}"/>
                </a:ext>
              </a:extLst>
            </p:cNvPr>
            <p:cNvSpPr txBox="1"/>
            <p:nvPr/>
          </p:nvSpPr>
          <p:spPr>
            <a:xfrm>
              <a:off x="1499138" y="528572"/>
              <a:ext cx="9552480" cy="680827"/>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Số?</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0" name="Hộp Văn bản 9">
            <a:extLst>
              <a:ext uri="{FF2B5EF4-FFF2-40B4-BE49-F238E27FC236}">
                <a16:creationId xmlns:a16="http://schemas.microsoft.com/office/drawing/2014/main" xmlns="" id="{4E6C5301-CE3E-82C0-8BE4-B049CB8AE7DC}"/>
              </a:ext>
            </a:extLst>
          </p:cNvPr>
          <p:cNvSpPr txBox="1"/>
          <p:nvPr/>
        </p:nvSpPr>
        <p:spPr>
          <a:xfrm>
            <a:off x="1622399" y="2996931"/>
            <a:ext cx="3515517" cy="2098267"/>
          </a:xfrm>
          <a:prstGeom prst="rect">
            <a:avLst/>
          </a:prstGeom>
          <a:noFill/>
        </p:spPr>
        <p:txBody>
          <a:bodyPr wrap="square">
            <a:spAutoFit/>
          </a:bodyPr>
          <a:lstStyle/>
          <a:p>
            <a:pPr>
              <a:lnSpc>
                <a:spcPct val="150000"/>
              </a:lnSpc>
            </a:pPr>
            <a:r>
              <a:rPr lang="pt-BR" sz="3000">
                <a:latin typeface="Calibri" panose="020F0502020204030204" pitchFamily="34" charset="0"/>
                <a:cs typeface="Calibri" panose="020F0502020204030204" pitchFamily="34" charset="0"/>
              </a:rPr>
              <a:t>27 m = </a:t>
            </a:r>
            <a:r>
              <a:rPr lang="pt-BR" sz="3000" b="1">
                <a:solidFill>
                  <a:srgbClr val="0070C0"/>
                </a:solidFill>
                <a:latin typeface="Calibri" panose="020F0502020204030204" pitchFamily="34" charset="0"/>
                <a:cs typeface="Calibri" panose="020F0502020204030204" pitchFamily="34" charset="0"/>
              </a:rPr>
              <a:t>2 700</a:t>
            </a:r>
            <a:r>
              <a:rPr lang="pt-BR" sz="3000">
                <a:latin typeface="Calibri" panose="020F0502020204030204" pitchFamily="34" charset="0"/>
                <a:cs typeface="Calibri" panose="020F0502020204030204" pitchFamily="34" charset="0"/>
              </a:rPr>
              <a:t> cm</a:t>
            </a:r>
          </a:p>
          <a:p>
            <a:pPr>
              <a:lnSpc>
                <a:spcPct val="150000"/>
              </a:lnSpc>
            </a:pPr>
            <a:r>
              <a:rPr lang="pt-BR" sz="3000">
                <a:latin typeface="Calibri" panose="020F0502020204030204" pitchFamily="34" charset="0"/>
                <a:cs typeface="Calibri" panose="020F0502020204030204" pitchFamily="34" charset="0"/>
              </a:rPr>
              <a:t>145 m = </a:t>
            </a:r>
            <a:r>
              <a:rPr lang="pt-BR" sz="3000" b="1">
                <a:solidFill>
                  <a:srgbClr val="0070C0"/>
                </a:solidFill>
                <a:latin typeface="Calibri" panose="020F0502020204030204" pitchFamily="34" charset="0"/>
                <a:cs typeface="Calibri" panose="020F0502020204030204" pitchFamily="34" charset="0"/>
              </a:rPr>
              <a:t>145 000</a:t>
            </a:r>
            <a:r>
              <a:rPr lang="pt-BR" sz="3000">
                <a:latin typeface="Calibri" panose="020F0502020204030204" pitchFamily="34" charset="0"/>
                <a:cs typeface="Calibri" panose="020F0502020204030204" pitchFamily="34" charset="0"/>
              </a:rPr>
              <a:t> mm</a:t>
            </a:r>
          </a:p>
          <a:p>
            <a:pPr>
              <a:lnSpc>
                <a:spcPct val="150000"/>
              </a:lnSpc>
            </a:pPr>
            <a:r>
              <a:rPr lang="pt-BR" sz="3000">
                <a:latin typeface="Calibri" panose="020F0502020204030204" pitchFamily="34" charset="0"/>
                <a:cs typeface="Calibri" panose="020F0502020204030204" pitchFamily="34" charset="0"/>
              </a:rPr>
              <a:t>65 000 mm = </a:t>
            </a:r>
            <a:r>
              <a:rPr lang="pt-BR" sz="3000" b="1">
                <a:solidFill>
                  <a:srgbClr val="0070C0"/>
                </a:solidFill>
                <a:latin typeface="Calibri" panose="020F0502020204030204" pitchFamily="34" charset="0"/>
                <a:cs typeface="Calibri" panose="020F0502020204030204" pitchFamily="34" charset="0"/>
              </a:rPr>
              <a:t>65</a:t>
            </a:r>
            <a:r>
              <a:rPr lang="pt-BR" sz="3000">
                <a:latin typeface="Calibri" panose="020F0502020204030204" pitchFamily="34" charset="0"/>
                <a:cs typeface="Calibri" panose="020F0502020204030204" pitchFamily="34" charset="0"/>
              </a:rPr>
              <a:t> m</a:t>
            </a:r>
            <a:endParaRPr lang="en-US" sz="3000" i="1">
              <a:latin typeface="Calibri" panose="020F0502020204030204" pitchFamily="34" charset="0"/>
              <a:cs typeface="Calibri" panose="020F0502020204030204" pitchFamily="34" charset="0"/>
            </a:endParaRPr>
          </a:p>
        </p:txBody>
      </p:sp>
      <p:sp>
        <p:nvSpPr>
          <p:cNvPr id="31" name="Hộp Văn bản 30">
            <a:extLst>
              <a:ext uri="{FF2B5EF4-FFF2-40B4-BE49-F238E27FC236}">
                <a16:creationId xmlns:a16="http://schemas.microsoft.com/office/drawing/2014/main" xmlns="" id="{1859E29C-2B77-730C-C9FA-32DD7B793337}"/>
              </a:ext>
            </a:extLst>
          </p:cNvPr>
          <p:cNvSpPr txBox="1"/>
          <p:nvPr/>
        </p:nvSpPr>
        <p:spPr>
          <a:xfrm>
            <a:off x="1045790" y="3137211"/>
            <a:ext cx="647608" cy="553998"/>
          </a:xfrm>
          <a:prstGeom prst="rect">
            <a:avLst/>
          </a:prstGeom>
          <a:noFill/>
        </p:spPr>
        <p:txBody>
          <a:bodyPr wrap="square">
            <a:spAutoFit/>
          </a:bodyPr>
          <a:lstStyle/>
          <a:p>
            <a:r>
              <a:rPr lang="en-US" sz="3000">
                <a:solidFill>
                  <a:srgbClr val="FF0000"/>
                </a:solidFill>
                <a:latin typeface="Calibri" panose="020F0502020204030204" pitchFamily="34" charset="0"/>
                <a:cs typeface="Calibri" panose="020F0502020204030204" pitchFamily="34" charset="0"/>
              </a:rPr>
              <a:t>a)</a:t>
            </a:r>
            <a:endParaRPr lang="en-US" sz="3000" i="1">
              <a:solidFill>
                <a:srgbClr val="FF0000"/>
              </a:solidFill>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16" name="Hộp Văn bản 15">
                <a:extLst>
                  <a:ext uri="{FF2B5EF4-FFF2-40B4-BE49-F238E27FC236}">
                    <a16:creationId xmlns:a16="http://schemas.microsoft.com/office/drawing/2014/main" xmlns="" id="{3DCCAEAC-15E7-3E0B-68F3-0E6111C2B5F8}"/>
                  </a:ext>
                </a:extLst>
              </p:cNvPr>
              <p:cNvSpPr txBox="1"/>
              <p:nvPr/>
            </p:nvSpPr>
            <p:spPr>
              <a:xfrm>
                <a:off x="7277170" y="2949078"/>
                <a:ext cx="3907891" cy="2190600"/>
              </a:xfrm>
              <a:prstGeom prst="rect">
                <a:avLst/>
              </a:prstGeom>
              <a:noFill/>
            </p:spPr>
            <p:txBody>
              <a:bodyPr wrap="square">
                <a:spAutoFit/>
              </a:bodyPr>
              <a:lstStyle/>
              <a:p>
                <a:pPr>
                  <a:lnSpc>
                    <a:spcPct val="150000"/>
                  </a:lnSpc>
                </a:pPr>
                <a:r>
                  <a:rPr lang="pt-BR" sz="3000">
                    <a:latin typeface="Calibri" panose="020F0502020204030204" pitchFamily="34" charset="0"/>
                    <a:cs typeface="Calibri" panose="020F0502020204030204" pitchFamily="34" charset="0"/>
                  </a:rPr>
                  <a:t>8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𝑚</m:t>
                        </m:r>
                      </m:e>
                      <m:sup>
                        <m:r>
                          <a:rPr lang="en-US" sz="3200" i="1">
                            <a:latin typeface="Cambria Math" panose="02040503050406030204" pitchFamily="18" charset="0"/>
                          </a:rPr>
                          <m:t>2</m:t>
                        </m:r>
                      </m:sup>
                    </m:sSup>
                  </m:oMath>
                </a14:m>
                <a:r>
                  <a:rPr lang="pt-BR" sz="3000">
                    <a:latin typeface="Calibri" panose="020F0502020204030204" pitchFamily="34" charset="0"/>
                    <a:cs typeface="Calibri" panose="020F0502020204030204" pitchFamily="34" charset="0"/>
                  </a:rPr>
                  <a:t> = </a:t>
                </a:r>
                <a:r>
                  <a:rPr lang="pt-BR" sz="3000" b="1">
                    <a:solidFill>
                      <a:srgbClr val="0070C0"/>
                    </a:solidFill>
                    <a:latin typeface="Calibri" panose="020F0502020204030204" pitchFamily="34" charset="0"/>
                    <a:cs typeface="Calibri" panose="020F0502020204030204" pitchFamily="34" charset="0"/>
                  </a:rPr>
                  <a:t>800</a:t>
                </a:r>
                <a:r>
                  <a:rPr lang="pt-BR" sz="3000">
                    <a:latin typeface="Calibri" panose="020F0502020204030204" pitchFamily="34" charset="0"/>
                    <a:cs typeface="Calibri" panose="020F0502020204030204" pitchFamily="34" charset="0"/>
                  </a:rPr>
                  <a:t> </a:t>
                </a:r>
                <a14:m>
                  <m:oMath xmlns:m="http://schemas.openxmlformats.org/officeDocument/2006/math">
                    <m:sSup>
                      <m:sSupPr>
                        <m:ctrlPr>
                          <a:rPr lang="en-US" sz="3200" i="1">
                            <a:latin typeface="Cambria Math" panose="02040503050406030204" pitchFamily="18" charset="0"/>
                          </a:rPr>
                        </m:ctrlPr>
                      </m:sSupPr>
                      <m:e>
                        <m:r>
                          <a:rPr lang="en-US" sz="3200" b="0" i="1" smtClean="0">
                            <a:latin typeface="Cambria Math" panose="02040503050406030204" pitchFamily="18" charset="0"/>
                          </a:rPr>
                          <m:t>𝑑</m:t>
                        </m:r>
                        <m:r>
                          <a:rPr lang="en-US" sz="3200" i="1">
                            <a:latin typeface="Cambria Math" panose="02040503050406030204" pitchFamily="18" charset="0"/>
                          </a:rPr>
                          <m:t>𝑚</m:t>
                        </m:r>
                      </m:e>
                      <m:sup>
                        <m:r>
                          <a:rPr lang="en-US" sz="3200" i="1">
                            <a:latin typeface="Cambria Math" panose="02040503050406030204" pitchFamily="18" charset="0"/>
                          </a:rPr>
                          <m:t>2</m:t>
                        </m:r>
                      </m:sup>
                    </m:sSup>
                  </m:oMath>
                </a14:m>
                <a:endParaRPr lang="pt-BR" sz="3000">
                  <a:latin typeface="Calibri" panose="020F0502020204030204" pitchFamily="34" charset="0"/>
                  <a:cs typeface="Calibri" panose="020F0502020204030204" pitchFamily="34" charset="0"/>
                </a:endParaRPr>
              </a:p>
              <a:p>
                <a:pPr>
                  <a:lnSpc>
                    <a:spcPct val="150000"/>
                  </a:lnSpc>
                </a:pPr>
                <a:r>
                  <a:rPr lang="pt-BR" sz="3000">
                    <a:latin typeface="Calibri" panose="020F0502020204030204" pitchFamily="34" charset="0"/>
                    <a:cs typeface="Calibri" panose="020F0502020204030204" pitchFamily="34" charset="0"/>
                  </a:rPr>
                  <a:t>77 </a:t>
                </a:r>
                <a14:m>
                  <m:oMath xmlns:m="http://schemas.openxmlformats.org/officeDocument/2006/math">
                    <m:sSup>
                      <m:sSupPr>
                        <m:ctrlPr>
                          <a:rPr lang="en-US" sz="3200" i="1">
                            <a:latin typeface="Cambria Math" panose="02040503050406030204" pitchFamily="18" charset="0"/>
                          </a:rPr>
                        </m:ctrlPr>
                      </m:sSupPr>
                      <m:e>
                        <m:r>
                          <a:rPr lang="en-US" sz="3200" b="0" i="1" smtClean="0">
                            <a:latin typeface="Cambria Math" panose="02040503050406030204" pitchFamily="18" charset="0"/>
                          </a:rPr>
                          <m:t>𝑐</m:t>
                        </m:r>
                        <m:r>
                          <a:rPr lang="en-US" sz="3200" i="1">
                            <a:latin typeface="Cambria Math" panose="02040503050406030204" pitchFamily="18" charset="0"/>
                          </a:rPr>
                          <m:t>𝑚</m:t>
                        </m:r>
                      </m:e>
                      <m:sup>
                        <m:r>
                          <a:rPr lang="en-US" sz="3200" i="1">
                            <a:latin typeface="Cambria Math" panose="02040503050406030204" pitchFamily="18" charset="0"/>
                          </a:rPr>
                          <m:t>2</m:t>
                        </m:r>
                      </m:sup>
                    </m:sSup>
                  </m:oMath>
                </a14:m>
                <a:r>
                  <a:rPr lang="pt-BR" sz="3000">
                    <a:latin typeface="Calibri" panose="020F0502020204030204" pitchFamily="34" charset="0"/>
                    <a:cs typeface="Calibri" panose="020F0502020204030204" pitchFamily="34" charset="0"/>
                  </a:rPr>
                  <a:t> = </a:t>
                </a:r>
                <a:r>
                  <a:rPr lang="pt-BR" sz="3000" b="1">
                    <a:solidFill>
                      <a:srgbClr val="0070C0"/>
                    </a:solidFill>
                    <a:latin typeface="Calibri" panose="020F0502020204030204" pitchFamily="34" charset="0"/>
                    <a:cs typeface="Calibri" panose="020F0502020204030204" pitchFamily="34" charset="0"/>
                  </a:rPr>
                  <a:t>7 700</a:t>
                </a:r>
                <a:r>
                  <a:rPr lang="pt-BR" sz="3000">
                    <a:latin typeface="Calibri" panose="020F0502020204030204" pitchFamily="34" charset="0"/>
                    <a:cs typeface="Calibri" panose="020F0502020204030204" pitchFamily="34" charset="0"/>
                  </a:rPr>
                  <a:t> </a:t>
                </a:r>
                <a14:m>
                  <m:oMath xmlns:m="http://schemas.openxmlformats.org/officeDocument/2006/math">
                    <m:sSup>
                      <m:sSupPr>
                        <m:ctrlPr>
                          <a:rPr lang="en-US" sz="3200" i="1">
                            <a:latin typeface="Cambria Math" panose="02040503050406030204" pitchFamily="18" charset="0"/>
                          </a:rPr>
                        </m:ctrlPr>
                      </m:sSupPr>
                      <m:e>
                        <m:r>
                          <a:rPr lang="en-US" sz="3200" b="0" i="1" smtClean="0">
                            <a:latin typeface="Cambria Math" panose="02040503050406030204" pitchFamily="18" charset="0"/>
                          </a:rPr>
                          <m:t>𝑚</m:t>
                        </m:r>
                        <m:r>
                          <a:rPr lang="en-US" sz="3200" i="1">
                            <a:latin typeface="Cambria Math" panose="02040503050406030204" pitchFamily="18" charset="0"/>
                          </a:rPr>
                          <m:t>𝑚</m:t>
                        </m:r>
                      </m:e>
                      <m:sup>
                        <m:r>
                          <a:rPr lang="en-US" sz="3200" i="1">
                            <a:latin typeface="Cambria Math" panose="02040503050406030204" pitchFamily="18" charset="0"/>
                          </a:rPr>
                          <m:t>2</m:t>
                        </m:r>
                      </m:sup>
                    </m:sSup>
                  </m:oMath>
                </a14:m>
                <a:endParaRPr lang="pt-BR" sz="3000">
                  <a:latin typeface="Calibri" panose="020F0502020204030204" pitchFamily="34" charset="0"/>
                  <a:cs typeface="Calibri" panose="020F0502020204030204" pitchFamily="34" charset="0"/>
                </a:endParaRPr>
              </a:p>
              <a:p>
                <a:pPr>
                  <a:lnSpc>
                    <a:spcPct val="150000"/>
                  </a:lnSpc>
                </a:pPr>
                <a:r>
                  <a:rPr lang="pt-BR" sz="3000">
                    <a:latin typeface="Calibri" panose="020F0502020204030204" pitchFamily="34" charset="0"/>
                    <a:cs typeface="Calibri" panose="020F0502020204030204" pitchFamily="34" charset="0"/>
                  </a:rPr>
                  <a:t>10 000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𝑐𝑚</m:t>
                        </m:r>
                      </m:e>
                      <m:sup>
                        <m:r>
                          <a:rPr lang="en-US" sz="2800" i="1">
                            <a:latin typeface="Cambria Math" panose="02040503050406030204" pitchFamily="18" charset="0"/>
                          </a:rPr>
                          <m:t>2</m:t>
                        </m:r>
                      </m:sup>
                    </m:sSup>
                  </m:oMath>
                </a14:m>
                <a:r>
                  <a:rPr lang="pt-BR" sz="3000">
                    <a:latin typeface="Calibri" panose="020F0502020204030204" pitchFamily="34" charset="0"/>
                    <a:cs typeface="Calibri" panose="020F0502020204030204" pitchFamily="34" charset="0"/>
                  </a:rPr>
                  <a:t> = </a:t>
                </a:r>
                <a:r>
                  <a:rPr lang="pt-BR" sz="3000" b="1">
                    <a:solidFill>
                      <a:srgbClr val="0070C0"/>
                    </a:solidFill>
                    <a:latin typeface="Calibri" panose="020F0502020204030204" pitchFamily="34" charset="0"/>
                    <a:cs typeface="Calibri" panose="020F0502020204030204" pitchFamily="34" charset="0"/>
                  </a:rPr>
                  <a:t>1</a:t>
                </a:r>
                <a:r>
                  <a:rPr lang="pt-BR" sz="3000">
                    <a:latin typeface="Calibri" panose="020F0502020204030204" pitchFamily="34" charset="0"/>
                    <a:cs typeface="Calibri" panose="020F0502020204030204" pitchFamily="34" charset="0"/>
                  </a:rPr>
                  <a:t>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𝑚</m:t>
                        </m:r>
                      </m:e>
                      <m:sup>
                        <m:r>
                          <a:rPr lang="en-US" sz="2800" i="1">
                            <a:latin typeface="Cambria Math" panose="02040503050406030204" pitchFamily="18" charset="0"/>
                          </a:rPr>
                          <m:t>2</m:t>
                        </m:r>
                      </m:sup>
                    </m:sSup>
                  </m:oMath>
                </a14:m>
                <a:r>
                  <a:rPr lang="pt-BR" sz="2800">
                    <a:latin typeface="Calibri" panose="020F0502020204030204" pitchFamily="34" charset="0"/>
                    <a:cs typeface="Calibri" panose="020F0502020204030204" pitchFamily="34" charset="0"/>
                  </a:rPr>
                  <a:t> </a:t>
                </a:r>
                <a:endParaRPr lang="en-US" sz="3000" i="1">
                  <a:latin typeface="Calibri" panose="020F0502020204030204" pitchFamily="34" charset="0"/>
                  <a:cs typeface="Calibri" panose="020F0502020204030204" pitchFamily="34" charset="0"/>
                </a:endParaRPr>
              </a:p>
            </p:txBody>
          </p:sp>
        </mc:Choice>
        <mc:Fallback>
          <p:sp>
            <p:nvSpPr>
              <p:cNvPr id="16" name="Hộp Văn bản 15">
                <a:extLst>
                  <a:ext uri="{FF2B5EF4-FFF2-40B4-BE49-F238E27FC236}">
                    <a16:creationId xmlns:a16="http://schemas.microsoft.com/office/drawing/2014/main" xmlns:a14="http://schemas.microsoft.com/office/drawing/2010/main" xmlns="" id="{3DCCAEAC-15E7-3E0B-68F3-0E6111C2B5F8}"/>
                  </a:ext>
                </a:extLst>
              </p:cNvPr>
              <p:cNvSpPr txBox="1">
                <a:spLocks noRot="1" noChangeAspect="1" noMove="1" noResize="1" noEditPoints="1" noAdjustHandles="1" noChangeArrowheads="1" noChangeShapeType="1" noTextEdit="1"/>
              </p:cNvSpPr>
              <p:nvPr/>
            </p:nvSpPr>
            <p:spPr>
              <a:xfrm>
                <a:off x="7277170" y="2949078"/>
                <a:ext cx="3907891" cy="2190600"/>
              </a:xfrm>
              <a:prstGeom prst="rect">
                <a:avLst/>
              </a:prstGeom>
              <a:blipFill rotWithShape="0">
                <a:blip r:embed="rId2"/>
                <a:stretch>
                  <a:fillRect l="-3744" b="-7799"/>
                </a:stretch>
              </a:blipFill>
            </p:spPr>
            <p:txBody>
              <a:bodyPr/>
              <a:lstStyle/>
              <a:p>
                <a:r>
                  <a:rPr lang="en-US">
                    <a:noFill/>
                  </a:rPr>
                  <a:t> </a:t>
                </a:r>
              </a:p>
            </p:txBody>
          </p:sp>
        </mc:Fallback>
      </mc:AlternateContent>
      <p:sp>
        <p:nvSpPr>
          <p:cNvPr id="17" name="Hộp Văn bản 16">
            <a:extLst>
              <a:ext uri="{FF2B5EF4-FFF2-40B4-BE49-F238E27FC236}">
                <a16:creationId xmlns:a16="http://schemas.microsoft.com/office/drawing/2014/main" xmlns="" id="{88763CAD-BDE6-1E7B-3D60-3971F71216F9}"/>
              </a:ext>
            </a:extLst>
          </p:cNvPr>
          <p:cNvSpPr txBox="1"/>
          <p:nvPr/>
        </p:nvSpPr>
        <p:spPr>
          <a:xfrm>
            <a:off x="6629562" y="3137211"/>
            <a:ext cx="647608" cy="553998"/>
          </a:xfrm>
          <a:prstGeom prst="rect">
            <a:avLst/>
          </a:prstGeom>
          <a:noFill/>
        </p:spPr>
        <p:txBody>
          <a:bodyPr wrap="square">
            <a:spAutoFit/>
          </a:bodyPr>
          <a:lstStyle/>
          <a:p>
            <a:r>
              <a:rPr lang="en-US" sz="3000">
                <a:solidFill>
                  <a:srgbClr val="FF0000"/>
                </a:solidFill>
                <a:latin typeface="Calibri" panose="020F0502020204030204" pitchFamily="34" charset="0"/>
                <a:cs typeface="Calibri" panose="020F0502020204030204" pitchFamily="34" charset="0"/>
              </a:rPr>
              <a:t>b)</a:t>
            </a:r>
            <a:endParaRPr lang="en-US" sz="3000" i="1">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88665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1"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7">
            <a:extLst>
              <a:ext uri="{FF2B5EF4-FFF2-40B4-BE49-F238E27FC236}">
                <a16:creationId xmlns:a16="http://schemas.microsoft.com/office/drawing/2014/main" xmlns="" id="{E4CE62CC-4186-CE02-52E3-1EEA93E8D18F}"/>
              </a:ext>
            </a:extLst>
          </p:cNvPr>
          <p:cNvSpPr/>
          <p:nvPr/>
        </p:nvSpPr>
        <p:spPr>
          <a:xfrm>
            <a:off x="298896" y="393895"/>
            <a:ext cx="11587062" cy="6119447"/>
          </a:xfrm>
          <a:prstGeom prst="roundRect">
            <a:avLst/>
          </a:prstGeom>
          <a:solidFill>
            <a:schemeClr val="bg1">
              <a:alpha val="86000"/>
            </a:schemeClr>
          </a:solidFill>
          <a:ln w="76200">
            <a:solidFill>
              <a:srgbClr val="99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4546A"/>
                </a:solidFill>
                <a:effectLst/>
                <a:uLnTx/>
                <a:uFillTx/>
                <a:latin typeface="Calibri" panose="020F0502020204030204"/>
                <a:ea typeface="+mn-ea"/>
                <a:cs typeface="+mn-cs"/>
              </a:rPr>
              <a:t>	</a:t>
            </a:r>
            <a:endParaRPr kumimoji="0" lang="en-US" sz="60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grpSp>
        <p:nvGrpSpPr>
          <p:cNvPr id="2" name="Nhóm 14">
            <a:extLst>
              <a:ext uri="{FF2B5EF4-FFF2-40B4-BE49-F238E27FC236}">
                <a16:creationId xmlns:a16="http://schemas.microsoft.com/office/drawing/2014/main" xmlns="" id="{0D4EF466-6A63-36B8-6E1F-D6F23D5DC525}"/>
              </a:ext>
            </a:extLst>
          </p:cNvPr>
          <p:cNvGrpSpPr/>
          <p:nvPr/>
        </p:nvGrpSpPr>
        <p:grpSpPr>
          <a:xfrm>
            <a:off x="1042217" y="649680"/>
            <a:ext cx="10373192" cy="784830"/>
            <a:chOff x="678426" y="514924"/>
            <a:chExt cx="10373192" cy="784830"/>
          </a:xfrm>
        </p:grpSpPr>
        <p:grpSp>
          <p:nvGrpSpPr>
            <p:cNvPr id="3" name="Nhóm 15">
              <a:extLst>
                <a:ext uri="{FF2B5EF4-FFF2-40B4-BE49-F238E27FC236}">
                  <a16:creationId xmlns:a16="http://schemas.microsoft.com/office/drawing/2014/main" xmlns="" id="{B06A97F3-3066-13EB-A901-1C1DC994B952}"/>
                </a:ext>
              </a:extLst>
            </p:cNvPr>
            <p:cNvGrpSpPr/>
            <p:nvPr/>
          </p:nvGrpSpPr>
          <p:grpSpPr>
            <a:xfrm>
              <a:off x="678426" y="514924"/>
              <a:ext cx="793415" cy="784830"/>
              <a:chOff x="678426" y="514924"/>
              <a:chExt cx="793415" cy="784830"/>
            </a:xfrm>
          </p:grpSpPr>
          <p:sp>
            <p:nvSpPr>
              <p:cNvPr id="5" name="Oval 22">
                <a:extLst>
                  <a:ext uri="{FF2B5EF4-FFF2-40B4-BE49-F238E27FC236}">
                    <a16:creationId xmlns:a16="http://schemas.microsoft.com/office/drawing/2014/main" xmlns="" id="{86E35536-49EB-7921-CBB1-5E78C764E0AF}"/>
                  </a:ext>
                </a:extLst>
              </p:cNvPr>
              <p:cNvSpPr/>
              <p:nvPr/>
            </p:nvSpPr>
            <p:spPr>
              <a:xfrm>
                <a:off x="678426" y="556818"/>
                <a:ext cx="793415" cy="742935"/>
              </a:xfrm>
              <a:prstGeom prst="ellipse">
                <a:avLst/>
              </a:prstGeom>
              <a:solidFill>
                <a:srgbClr val="FF5050"/>
              </a:solidFill>
              <a:ln w="12700" cap="flat" cmpd="sng" algn="ctr">
                <a:no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TextBox 23">
                <a:extLst>
                  <a:ext uri="{FF2B5EF4-FFF2-40B4-BE49-F238E27FC236}">
                    <a16:creationId xmlns:a16="http://schemas.microsoft.com/office/drawing/2014/main" xmlns="" id="{75E5A187-8EBF-A56B-1A11-1712723F5EB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0" cap="none" spc="0" normalizeH="0" baseline="0" noProof="0">
                    <a:ln>
                      <a:noFill/>
                    </a:ln>
                    <a:solidFill>
                      <a:prstClr val="white"/>
                    </a:solidFill>
                    <a:effectLst/>
                    <a:uLnTx/>
                    <a:uFillTx/>
                    <a:latin typeface="iCiel Pony" panose="02000000000000000000" pitchFamily="2" charset="0"/>
                    <a:ea typeface="+mn-ea"/>
                    <a:cs typeface="+mn-cs"/>
                  </a:rPr>
                  <a:t>6</a:t>
                </a:r>
                <a:endParaRPr kumimoji="0" lang="vi-VN" sz="4500" b="0" i="0" u="none" strike="noStrike" kern="0" cap="none" spc="0" normalizeH="0" baseline="0" noProof="0" dirty="0">
                  <a:ln>
                    <a:noFill/>
                  </a:ln>
                  <a:solidFill>
                    <a:prstClr val="white"/>
                  </a:solidFill>
                  <a:effectLst/>
                  <a:uLnTx/>
                  <a:uFillTx/>
                  <a:latin typeface="iCiel Pony" panose="02000000000000000000" pitchFamily="2" charset="0"/>
                  <a:ea typeface="+mn-ea"/>
                  <a:cs typeface="+mn-cs"/>
                </a:endParaRPr>
              </a:p>
            </p:txBody>
          </p:sp>
        </p:grpSp>
        <p:sp>
          <p:nvSpPr>
            <p:cNvPr id="4" name="TextBox 16">
              <a:extLst>
                <a:ext uri="{FF2B5EF4-FFF2-40B4-BE49-F238E27FC236}">
                  <a16:creationId xmlns:a16="http://schemas.microsoft.com/office/drawing/2014/main" xmlns="" id="{17A59A4B-B596-7B9F-158C-17D76D986F22}"/>
                </a:ext>
              </a:extLst>
            </p:cNvPr>
            <p:cNvSpPr txBox="1"/>
            <p:nvPr/>
          </p:nvSpPr>
          <p:spPr>
            <a:xfrm>
              <a:off x="1499138" y="528572"/>
              <a:ext cx="9552480" cy="680827"/>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Câu nào đúng, câu nào sai? </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31" name="Hộp Văn bản 30">
            <a:extLst>
              <a:ext uri="{FF2B5EF4-FFF2-40B4-BE49-F238E27FC236}">
                <a16:creationId xmlns:a16="http://schemas.microsoft.com/office/drawing/2014/main" xmlns="" id="{1859E29C-2B77-730C-C9FA-32DD7B793337}"/>
              </a:ext>
            </a:extLst>
          </p:cNvPr>
          <p:cNvSpPr txBox="1"/>
          <p:nvPr/>
        </p:nvSpPr>
        <p:spPr>
          <a:xfrm>
            <a:off x="532263" y="1545873"/>
            <a:ext cx="11204811" cy="1015663"/>
          </a:xfrm>
          <a:prstGeom prst="rect">
            <a:avLst/>
          </a:prstGeom>
          <a:noFill/>
        </p:spPr>
        <p:txBody>
          <a:bodyPr wrap="square">
            <a:spAutoFit/>
          </a:bodyPr>
          <a:lstStyle/>
          <a:p>
            <a:pPr algn="just"/>
            <a:r>
              <a:rPr lang="en-US" sz="3000">
                <a:solidFill>
                  <a:srgbClr val="FF0000"/>
                </a:solidFill>
                <a:latin typeface="Calibri" panose="020F0502020204030204" pitchFamily="34" charset="0"/>
                <a:cs typeface="Calibri" panose="020F0502020204030204" pitchFamily="34" charset="0"/>
              </a:rPr>
              <a:t>a)</a:t>
            </a:r>
            <a:r>
              <a:rPr lang="vi-VN" sz="3000">
                <a:solidFill>
                  <a:srgbClr val="FF0000"/>
                </a:solidFill>
                <a:latin typeface="Calibri" panose="020F0502020204030204" pitchFamily="34" charset="0"/>
                <a:cs typeface="Calibri" panose="020F0502020204030204" pitchFamily="34" charset="0"/>
              </a:rPr>
              <a:t> </a:t>
            </a:r>
            <a:r>
              <a:rPr lang="vi-VN" sz="3000">
                <a:latin typeface="Calibri" panose="020F0502020204030204" pitchFamily="34" charset="0"/>
                <a:cs typeface="Calibri" panose="020F0502020204030204" pitchFamily="34" charset="0"/>
              </a:rPr>
              <a:t>Hai đơn vị liền nhau trong các đơn vị đo khối lượng: </a:t>
            </a:r>
            <a:r>
              <a:rPr lang="vi-VN" sz="3000" i="1">
                <a:latin typeface="Calibri" panose="020F0502020204030204" pitchFamily="34" charset="0"/>
                <a:cs typeface="Calibri" panose="020F0502020204030204" pitchFamily="34" charset="0"/>
              </a:rPr>
              <a:t>tấn, tạ, yến, kg</a:t>
            </a:r>
            <a:r>
              <a:rPr lang="vi-VN" sz="3000">
                <a:latin typeface="Calibri" panose="020F0502020204030204" pitchFamily="34" charset="0"/>
                <a:cs typeface="Calibri" panose="020F0502020204030204" pitchFamily="34" charset="0"/>
              </a:rPr>
              <a:t>, đơn vị lớn hơn gấp 10 lần đơn vị bé hơn.</a:t>
            </a:r>
            <a:r>
              <a:rPr lang="en-US" sz="3000">
                <a:latin typeface="Calibri" panose="020F0502020204030204" pitchFamily="34" charset="0"/>
                <a:cs typeface="Calibri" panose="020F0502020204030204" pitchFamily="34" charset="0"/>
              </a:rPr>
              <a:t>  </a:t>
            </a:r>
            <a:endParaRPr lang="en-US" sz="3000" i="1">
              <a:latin typeface="Calibri" panose="020F0502020204030204" pitchFamily="34" charset="0"/>
              <a:cs typeface="Calibri" panose="020F0502020204030204" pitchFamily="34" charset="0"/>
            </a:endParaRPr>
          </a:p>
        </p:txBody>
      </p:sp>
      <p:sp>
        <p:nvSpPr>
          <p:cNvPr id="7" name="Hộp Văn bản 6">
            <a:extLst>
              <a:ext uri="{FF2B5EF4-FFF2-40B4-BE49-F238E27FC236}">
                <a16:creationId xmlns:a16="http://schemas.microsoft.com/office/drawing/2014/main" xmlns="" id="{5896C5D3-9D20-8150-9FA8-68894CA65B42}"/>
              </a:ext>
            </a:extLst>
          </p:cNvPr>
          <p:cNvSpPr txBox="1"/>
          <p:nvPr/>
        </p:nvSpPr>
        <p:spPr>
          <a:xfrm>
            <a:off x="532263" y="2586487"/>
            <a:ext cx="11353695" cy="1015663"/>
          </a:xfrm>
          <a:prstGeom prst="rect">
            <a:avLst/>
          </a:prstGeom>
          <a:noFill/>
        </p:spPr>
        <p:txBody>
          <a:bodyPr wrap="square">
            <a:spAutoFit/>
          </a:bodyPr>
          <a:lstStyle/>
          <a:p>
            <a:pPr algn="just"/>
            <a:r>
              <a:rPr lang="en-US" sz="3000">
                <a:solidFill>
                  <a:srgbClr val="FF0000"/>
                </a:solidFill>
                <a:latin typeface="Calibri" panose="020F0502020204030204" pitchFamily="34" charset="0"/>
                <a:cs typeface="Calibri" panose="020F0502020204030204" pitchFamily="34" charset="0"/>
              </a:rPr>
              <a:t>b)</a:t>
            </a:r>
            <a:r>
              <a:rPr lang="vi-VN" sz="3000">
                <a:solidFill>
                  <a:srgbClr val="FF0000"/>
                </a:solidFill>
                <a:latin typeface="Calibri" panose="020F0502020204030204" pitchFamily="34" charset="0"/>
                <a:cs typeface="Calibri" panose="020F0502020204030204" pitchFamily="34" charset="0"/>
              </a:rPr>
              <a:t> </a:t>
            </a:r>
            <a:r>
              <a:rPr lang="vi-VN" sz="3000">
                <a:latin typeface="Calibri" panose="020F0502020204030204" pitchFamily="34" charset="0"/>
                <a:cs typeface="Calibri" panose="020F0502020204030204" pitchFamily="34" charset="0"/>
              </a:rPr>
              <a:t>Hai đơn vị liền nhau trong các đơn vị đo thời gian: </a:t>
            </a:r>
            <a:r>
              <a:rPr lang="vi-VN" sz="3000" i="1">
                <a:latin typeface="Calibri" panose="020F0502020204030204" pitchFamily="34" charset="0"/>
                <a:cs typeface="Calibri" panose="020F0502020204030204" pitchFamily="34" charset="0"/>
              </a:rPr>
              <a:t>thế kỉ, năm, tháng, tuần, ngày, giờ, phút, giây</a:t>
            </a:r>
            <a:r>
              <a:rPr lang="vi-VN" sz="3000">
                <a:latin typeface="Calibri" panose="020F0502020204030204" pitchFamily="34" charset="0"/>
                <a:cs typeface="Calibri" panose="020F0502020204030204" pitchFamily="34" charset="0"/>
              </a:rPr>
              <a:t>, đơn vị lớn hơn gấp 10 lần đơn vị bé hơn.</a:t>
            </a:r>
            <a:endParaRPr lang="en-US" sz="3000" i="1">
              <a:latin typeface="Calibri" panose="020F0502020204030204" pitchFamily="34" charset="0"/>
              <a:cs typeface="Calibri" panose="020F0502020204030204" pitchFamily="34" charset="0"/>
            </a:endParaRPr>
          </a:p>
        </p:txBody>
      </p:sp>
      <p:sp>
        <p:nvSpPr>
          <p:cNvPr id="8" name="Hộp Văn bản 7">
            <a:extLst>
              <a:ext uri="{FF2B5EF4-FFF2-40B4-BE49-F238E27FC236}">
                <a16:creationId xmlns:a16="http://schemas.microsoft.com/office/drawing/2014/main" xmlns="" id="{807D38A6-1253-6532-AA34-2F9CFD49A65B}"/>
              </a:ext>
            </a:extLst>
          </p:cNvPr>
          <p:cNvSpPr txBox="1"/>
          <p:nvPr/>
        </p:nvSpPr>
        <p:spPr>
          <a:xfrm>
            <a:off x="539409" y="3627101"/>
            <a:ext cx="11353695" cy="553998"/>
          </a:xfrm>
          <a:prstGeom prst="rect">
            <a:avLst/>
          </a:prstGeom>
          <a:noFill/>
        </p:spPr>
        <p:txBody>
          <a:bodyPr wrap="square">
            <a:spAutoFit/>
          </a:bodyPr>
          <a:lstStyle/>
          <a:p>
            <a:pPr algn="just"/>
            <a:r>
              <a:rPr lang="en-US" sz="3000">
                <a:solidFill>
                  <a:srgbClr val="FF0000"/>
                </a:solidFill>
                <a:latin typeface="Calibri" panose="020F0502020204030204" pitchFamily="34" charset="0"/>
                <a:cs typeface="Calibri" panose="020F0502020204030204" pitchFamily="34" charset="0"/>
              </a:rPr>
              <a:t>c)</a:t>
            </a:r>
            <a:r>
              <a:rPr lang="vi-VN" sz="3000">
                <a:solidFill>
                  <a:srgbClr val="FF0000"/>
                </a:solidFill>
                <a:latin typeface="Calibri" panose="020F0502020204030204" pitchFamily="34" charset="0"/>
                <a:cs typeface="Calibri" panose="020F0502020204030204" pitchFamily="34" charset="0"/>
              </a:rPr>
              <a:t> </a:t>
            </a:r>
            <a:r>
              <a:rPr lang="vi-VN" sz="3000">
                <a:latin typeface="Calibri" panose="020F0502020204030204" pitchFamily="34" charset="0"/>
                <a:cs typeface="Calibri" panose="020F0502020204030204" pitchFamily="34" charset="0"/>
              </a:rPr>
              <a:t>1 giờ = 60 phút, 1 phút = 60 giây, vậy 1 giờ = 3600 giây.</a:t>
            </a:r>
            <a:endParaRPr lang="en-US" sz="3000" i="1">
              <a:latin typeface="Calibri" panose="020F0502020204030204" pitchFamily="34" charset="0"/>
              <a:cs typeface="Calibri" panose="020F0502020204030204" pitchFamily="34" charset="0"/>
            </a:endParaRPr>
          </a:p>
        </p:txBody>
      </p:sp>
      <p:sp>
        <p:nvSpPr>
          <p:cNvPr id="9" name="Hộp Văn bản 8">
            <a:extLst>
              <a:ext uri="{FF2B5EF4-FFF2-40B4-BE49-F238E27FC236}">
                <a16:creationId xmlns:a16="http://schemas.microsoft.com/office/drawing/2014/main" xmlns="" id="{4609AC2D-BCC2-5DFC-E949-FD4D333C67C6}"/>
              </a:ext>
            </a:extLst>
          </p:cNvPr>
          <p:cNvSpPr txBox="1"/>
          <p:nvPr/>
        </p:nvSpPr>
        <p:spPr>
          <a:xfrm>
            <a:off x="539409" y="4214273"/>
            <a:ext cx="4592149" cy="1938992"/>
          </a:xfrm>
          <a:prstGeom prst="rect">
            <a:avLst/>
          </a:prstGeom>
          <a:noFill/>
        </p:spPr>
        <p:txBody>
          <a:bodyPr wrap="square">
            <a:spAutoFit/>
          </a:bodyPr>
          <a:lstStyle/>
          <a:p>
            <a:pPr algn="just"/>
            <a:r>
              <a:rPr lang="en-US" sz="3000">
                <a:solidFill>
                  <a:srgbClr val="FF0000"/>
                </a:solidFill>
                <a:latin typeface="Calibri" panose="020F0502020204030204" pitchFamily="34" charset="0"/>
                <a:cs typeface="Calibri" panose="020F0502020204030204" pitchFamily="34" charset="0"/>
              </a:rPr>
              <a:t>d)</a:t>
            </a:r>
            <a:r>
              <a:rPr lang="vi-VN" sz="3000">
                <a:solidFill>
                  <a:srgbClr val="FF0000"/>
                </a:solidFill>
                <a:latin typeface="Calibri" panose="020F0502020204030204" pitchFamily="34" charset="0"/>
                <a:cs typeface="Calibri" panose="020F0502020204030204" pitchFamily="34" charset="0"/>
              </a:rPr>
              <a:t> </a:t>
            </a:r>
            <a:r>
              <a:rPr lang="nn-NO" sz="3000">
                <a:latin typeface="Calibri" panose="020F0502020204030204" pitchFamily="34" charset="0"/>
                <a:cs typeface="Calibri" panose="020F0502020204030204" pitchFamily="34" charset="0"/>
              </a:rPr>
              <a:t>1 km = 1000 m</a:t>
            </a:r>
          </a:p>
          <a:p>
            <a:pPr algn="just"/>
            <a:r>
              <a:rPr lang="nn-NO" sz="3000">
                <a:latin typeface="Calibri" panose="020F0502020204030204" pitchFamily="34" charset="0"/>
                <a:cs typeface="Calibri" panose="020F0502020204030204" pitchFamily="34" charset="0"/>
              </a:rPr>
              <a:t>     1 m = 1000 mm</a:t>
            </a:r>
          </a:p>
          <a:p>
            <a:pPr algn="just"/>
            <a:r>
              <a:rPr lang="nn-NO" sz="3000">
                <a:latin typeface="Calibri" panose="020F0502020204030204" pitchFamily="34" charset="0"/>
                <a:cs typeface="Calibri" panose="020F0502020204030204" pitchFamily="34" charset="0"/>
              </a:rPr>
              <a:t>     1 kg = 1000 g</a:t>
            </a:r>
          </a:p>
          <a:p>
            <a:pPr algn="just"/>
            <a:r>
              <a:rPr lang="nn-NO" sz="3000">
                <a:latin typeface="Calibri" panose="020F0502020204030204" pitchFamily="34" charset="0"/>
                <a:cs typeface="Calibri" panose="020F0502020204030204" pitchFamily="34" charset="0"/>
              </a:rPr>
              <a:t>     1 l = 1000 ml</a:t>
            </a:r>
            <a:endParaRPr lang="en-US" sz="3000" i="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579492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xmlns="" id="{C837220A-6356-53AB-C2FA-34F105C1E5F1}"/>
              </a:ext>
            </a:extLst>
          </p:cNvPr>
          <p:cNvSpPr/>
          <p:nvPr/>
        </p:nvSpPr>
        <p:spPr>
          <a:xfrm>
            <a:off x="298896" y="393895"/>
            <a:ext cx="11587062" cy="6119447"/>
          </a:xfrm>
          <a:prstGeom prst="roundRect">
            <a:avLst/>
          </a:prstGeom>
          <a:solidFill>
            <a:schemeClr val="bg1">
              <a:alpha val="86000"/>
            </a:schemeClr>
          </a:solidFill>
          <a:ln w="76200">
            <a:solidFill>
              <a:srgbClr val="99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4546A"/>
                </a:solidFill>
                <a:effectLst/>
                <a:uLnTx/>
                <a:uFillTx/>
                <a:latin typeface="Calibri" panose="020F0502020204030204"/>
                <a:ea typeface="+mn-ea"/>
                <a:cs typeface="+mn-cs"/>
              </a:rPr>
              <a:t>	</a:t>
            </a:r>
            <a:endParaRPr kumimoji="0" lang="en-US" sz="60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pic>
        <p:nvPicPr>
          <p:cNvPr id="3" name="Hình ảnh 2" descr="Ảnh có chứa hình mẫu, Phim hoạt hình, minh họa, Hoạt hình&#10;&#10;Mô tả được tạo tự động">
            <a:extLst>
              <a:ext uri="{FF2B5EF4-FFF2-40B4-BE49-F238E27FC236}">
                <a16:creationId xmlns:a16="http://schemas.microsoft.com/office/drawing/2014/main" xmlns="" id="{EBE2E1A4-A918-BA2E-15A2-2CA8B4922CA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568" y1="48674" x2="32568" y2="48674"/>
                        <a14:foregroundMark x1="35270" y1="46212" x2="34459" y2="67614"/>
                        <a14:foregroundMark x1="34459" y1="67614" x2="40405" y2="70833"/>
                        <a14:foregroundMark x1="40405" y1="70833" x2="23784" y2="57008"/>
                        <a14:foregroundMark x1="23784" y1="57008" x2="33784" y2="66288"/>
                        <a14:foregroundMark x1="33784" y1="66288" x2="39595" y2="75758"/>
                        <a14:foregroundMark x1="39595" y1="75758" x2="37703" y2="85038"/>
                        <a14:foregroundMark x1="37703" y1="85038" x2="35946" y2="75758"/>
                        <a14:foregroundMark x1="35946" y1="75758" x2="30811" y2="80682"/>
                        <a14:foregroundMark x1="30811" y1="80682" x2="30000" y2="87879"/>
                        <a14:foregroundMark x1="30000" y1="87879" x2="31892" y2="79545"/>
                        <a14:foregroundMark x1="66351" y1="22348" x2="67973" y2="55303"/>
                        <a14:foregroundMark x1="79459" y1="55303" x2="63784" y2="67803"/>
                        <a14:foregroundMark x1="69054" y1="64205" x2="70676" y2="87311"/>
                        <a14:foregroundMark x1="65405" y1="61553" x2="60811" y2="71023"/>
                        <a14:foregroundMark x1="60811" y1="71023" x2="60676" y2="73106"/>
                        <a14:foregroundMark x1="64595" y1="77652" x2="64865" y2="88636"/>
                      </a14:backgroundRemoval>
                    </a14:imgEffect>
                  </a14:imgLayer>
                </a14:imgProps>
              </a:ext>
              <a:ext uri="{28A0092B-C50C-407E-A947-70E740481C1C}">
                <a14:useLocalDpi xmlns:a14="http://schemas.microsoft.com/office/drawing/2010/main" val="0"/>
              </a:ext>
            </a:extLst>
          </a:blip>
          <a:srcRect l="50564" t="9962" r="15697" b="2945"/>
          <a:stretch/>
        </p:blipFill>
        <p:spPr>
          <a:xfrm>
            <a:off x="4092119" y="3146583"/>
            <a:ext cx="1734442" cy="3194661"/>
          </a:xfrm>
          <a:prstGeom prst="rect">
            <a:avLst/>
          </a:prstGeom>
        </p:spPr>
      </p:pic>
      <p:grpSp>
        <p:nvGrpSpPr>
          <p:cNvPr id="4" name="Group 5">
            <a:extLst>
              <a:ext uri="{FF2B5EF4-FFF2-40B4-BE49-F238E27FC236}">
                <a16:creationId xmlns:a16="http://schemas.microsoft.com/office/drawing/2014/main" xmlns="" id="{79EF746F-0A92-30BC-4F92-DAB5621BD885}"/>
              </a:ext>
            </a:extLst>
          </p:cNvPr>
          <p:cNvGrpSpPr/>
          <p:nvPr/>
        </p:nvGrpSpPr>
        <p:grpSpPr>
          <a:xfrm>
            <a:off x="2905847" y="1990548"/>
            <a:ext cx="6598669" cy="1126461"/>
            <a:chOff x="2302333" y="1742761"/>
            <a:chExt cx="11700799" cy="1999138"/>
          </a:xfrm>
        </p:grpSpPr>
        <p:pic>
          <p:nvPicPr>
            <p:cNvPr id="5" name="Picture 1">
              <a:extLst>
                <a:ext uri="{FF2B5EF4-FFF2-40B4-BE49-F238E27FC236}">
                  <a16:creationId xmlns:a16="http://schemas.microsoft.com/office/drawing/2014/main" xmlns="" id="{2FF68A70-4310-6430-7B4F-984B2296880D}"/>
                </a:ext>
              </a:extLst>
            </p:cNvPr>
            <p:cNvPicPr>
              <a:picLocks noChangeAspect="1"/>
            </p:cNvPicPr>
            <p:nvPr/>
          </p:nvPicPr>
          <p:blipFill>
            <a:blip r:embed="rId4"/>
            <a:stretch>
              <a:fillRect/>
            </a:stretch>
          </p:blipFill>
          <p:spPr>
            <a:xfrm>
              <a:off x="2302333" y="1742761"/>
              <a:ext cx="7587334" cy="1999138"/>
            </a:xfrm>
            <a:prstGeom prst="rect">
              <a:avLst/>
            </a:prstGeom>
          </p:spPr>
        </p:pic>
        <p:pic>
          <p:nvPicPr>
            <p:cNvPr id="6" name="Picture 4">
              <a:extLst>
                <a:ext uri="{FF2B5EF4-FFF2-40B4-BE49-F238E27FC236}">
                  <a16:creationId xmlns:a16="http://schemas.microsoft.com/office/drawing/2014/main" xmlns="" id="{FB152BBA-C29D-A596-D89A-9C4E3D7E28F9}"/>
                </a:ext>
              </a:extLst>
            </p:cNvPr>
            <p:cNvPicPr>
              <a:picLocks noChangeAspect="1"/>
            </p:cNvPicPr>
            <p:nvPr/>
          </p:nvPicPr>
          <p:blipFill>
            <a:blip r:embed="rId5"/>
            <a:stretch>
              <a:fillRect/>
            </a:stretch>
          </p:blipFill>
          <p:spPr>
            <a:xfrm>
              <a:off x="10308785" y="1742761"/>
              <a:ext cx="3694347" cy="1936477"/>
            </a:xfrm>
            <a:prstGeom prst="rect">
              <a:avLst/>
            </a:prstGeom>
          </p:spPr>
        </p:pic>
      </p:grpSp>
      <p:sp>
        <p:nvSpPr>
          <p:cNvPr id="8" name="Hộp Văn bản 7">
            <a:extLst>
              <a:ext uri="{FF2B5EF4-FFF2-40B4-BE49-F238E27FC236}">
                <a16:creationId xmlns:a16="http://schemas.microsoft.com/office/drawing/2014/main" xmlns="" id="{B3ACE29B-FB68-03BE-869F-36F06D4A10FA}"/>
              </a:ext>
            </a:extLst>
          </p:cNvPr>
          <p:cNvSpPr txBox="1"/>
          <p:nvPr/>
        </p:nvSpPr>
        <p:spPr>
          <a:xfrm>
            <a:off x="2338628" y="920690"/>
            <a:ext cx="7514744" cy="1040285"/>
          </a:xfrm>
          <a:prstGeom prst="rect">
            <a:avLst/>
          </a:prstGeom>
          <a:noFill/>
        </p:spPr>
        <p:txBody>
          <a:bodyPr wrap="square">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8800" b="0" i="0" u="none" strike="noStrike" kern="1200" cap="none" spc="0" normalizeH="0" baseline="0" noProof="0">
                <a:ln>
                  <a:noFill/>
                </a:ln>
                <a:solidFill>
                  <a:srgbClr val="FF0066"/>
                </a:solidFill>
                <a:effectLst/>
                <a:uLnTx/>
                <a:uFillTx/>
                <a:latin typeface="UTM Flamenco" panose="02040603050506020204" pitchFamily="18" charset="0"/>
                <a:ea typeface="+mn-ea"/>
                <a:cs typeface="+mn-cs"/>
              </a:rPr>
              <a:t>Trình bày</a:t>
            </a:r>
          </a:p>
        </p:txBody>
      </p:sp>
      <p:pic>
        <p:nvPicPr>
          <p:cNvPr id="10" name="Hình ảnh 9" descr="Ảnh có chứa hình mẫu, Phim hoạt hình, minh họa, Hoạt hình&#10;&#10;Mô tả được tạo tự động">
            <a:extLst>
              <a:ext uri="{FF2B5EF4-FFF2-40B4-BE49-F238E27FC236}">
                <a16:creationId xmlns:a16="http://schemas.microsoft.com/office/drawing/2014/main" xmlns="" id="{5BAF3D80-7224-D0C1-9E33-86F058E9C11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568" y1="48674" x2="32568" y2="48674"/>
                        <a14:foregroundMark x1="35270" y1="46212" x2="34459" y2="67614"/>
                        <a14:foregroundMark x1="34459" y1="67614" x2="40405" y2="70833"/>
                        <a14:foregroundMark x1="40405" y1="70833" x2="23784" y2="57008"/>
                        <a14:foregroundMark x1="23784" y1="57008" x2="33784" y2="66288"/>
                        <a14:foregroundMark x1="33784" y1="66288" x2="39595" y2="75758"/>
                        <a14:foregroundMark x1="39595" y1="75758" x2="37703" y2="85038"/>
                        <a14:foregroundMark x1="37703" y1="85038" x2="35946" y2="75758"/>
                        <a14:foregroundMark x1="35946" y1="75758" x2="30811" y2="80682"/>
                        <a14:foregroundMark x1="30811" y1="80682" x2="30000" y2="87879"/>
                        <a14:foregroundMark x1="30000" y1="87879" x2="31892" y2="79545"/>
                        <a14:foregroundMark x1="66351" y1="22348" x2="67973" y2="55303"/>
                        <a14:foregroundMark x1="79459" y1="55303" x2="63784" y2="67803"/>
                        <a14:foregroundMark x1="69054" y1="64205" x2="70676" y2="87311"/>
                        <a14:foregroundMark x1="65405" y1="61553" x2="60811" y2="71023"/>
                        <a14:foregroundMark x1="60811" y1="71023" x2="60676" y2="73106"/>
                        <a14:foregroundMark x1="64595" y1="77652" x2="64865" y2="88636"/>
                      </a14:backgroundRemoval>
                    </a14:imgEffect>
                  </a14:imgLayer>
                </a14:imgProps>
              </a:ext>
              <a:ext uri="{28A0092B-C50C-407E-A947-70E740481C1C}">
                <a14:useLocalDpi xmlns:a14="http://schemas.microsoft.com/office/drawing/2010/main" val="0"/>
              </a:ext>
            </a:extLst>
          </a:blip>
          <a:srcRect l="13909" t="10873" r="49146" b="2034"/>
          <a:stretch/>
        </p:blipFill>
        <p:spPr>
          <a:xfrm>
            <a:off x="5918999" y="3172711"/>
            <a:ext cx="1899222" cy="3194661"/>
          </a:xfrm>
          <a:prstGeom prst="rect">
            <a:avLst/>
          </a:prstGeom>
        </p:spPr>
      </p:pic>
    </p:spTree>
    <p:extLst>
      <p:ext uri="{BB962C8B-B14F-4D97-AF65-F5344CB8AC3E}">
        <p14:creationId xmlns:p14="http://schemas.microsoft.com/office/powerpoint/2010/main" val="13396690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7">
            <a:extLst>
              <a:ext uri="{FF2B5EF4-FFF2-40B4-BE49-F238E27FC236}">
                <a16:creationId xmlns:a16="http://schemas.microsoft.com/office/drawing/2014/main" xmlns="" id="{E4CE62CC-4186-CE02-52E3-1EEA93E8D18F}"/>
              </a:ext>
            </a:extLst>
          </p:cNvPr>
          <p:cNvSpPr/>
          <p:nvPr/>
        </p:nvSpPr>
        <p:spPr>
          <a:xfrm>
            <a:off x="298896" y="393895"/>
            <a:ext cx="11587062" cy="6119447"/>
          </a:xfrm>
          <a:prstGeom prst="roundRect">
            <a:avLst/>
          </a:prstGeom>
          <a:solidFill>
            <a:schemeClr val="bg1">
              <a:alpha val="86000"/>
            </a:schemeClr>
          </a:solidFill>
          <a:ln w="76200">
            <a:solidFill>
              <a:srgbClr val="99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4546A"/>
                </a:solidFill>
                <a:effectLst/>
                <a:uLnTx/>
                <a:uFillTx/>
                <a:latin typeface="Calibri" panose="020F0502020204030204"/>
                <a:ea typeface="+mn-ea"/>
                <a:cs typeface="+mn-cs"/>
              </a:rPr>
              <a:t>	</a:t>
            </a:r>
            <a:endParaRPr kumimoji="0" lang="en-US" sz="60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grpSp>
        <p:nvGrpSpPr>
          <p:cNvPr id="2" name="Nhóm 14">
            <a:extLst>
              <a:ext uri="{FF2B5EF4-FFF2-40B4-BE49-F238E27FC236}">
                <a16:creationId xmlns:a16="http://schemas.microsoft.com/office/drawing/2014/main" xmlns="" id="{0D4EF466-6A63-36B8-6E1F-D6F23D5DC525}"/>
              </a:ext>
            </a:extLst>
          </p:cNvPr>
          <p:cNvGrpSpPr/>
          <p:nvPr/>
        </p:nvGrpSpPr>
        <p:grpSpPr>
          <a:xfrm>
            <a:off x="1042217" y="649680"/>
            <a:ext cx="10373192" cy="784830"/>
            <a:chOff x="678426" y="514924"/>
            <a:chExt cx="10373192" cy="784830"/>
          </a:xfrm>
        </p:grpSpPr>
        <p:grpSp>
          <p:nvGrpSpPr>
            <p:cNvPr id="3" name="Nhóm 15">
              <a:extLst>
                <a:ext uri="{FF2B5EF4-FFF2-40B4-BE49-F238E27FC236}">
                  <a16:creationId xmlns:a16="http://schemas.microsoft.com/office/drawing/2014/main" xmlns="" id="{B06A97F3-3066-13EB-A901-1C1DC994B952}"/>
                </a:ext>
              </a:extLst>
            </p:cNvPr>
            <p:cNvGrpSpPr/>
            <p:nvPr/>
          </p:nvGrpSpPr>
          <p:grpSpPr>
            <a:xfrm>
              <a:off x="678426" y="514924"/>
              <a:ext cx="793415" cy="784830"/>
              <a:chOff x="678426" y="514924"/>
              <a:chExt cx="793415" cy="784830"/>
            </a:xfrm>
          </p:grpSpPr>
          <p:sp>
            <p:nvSpPr>
              <p:cNvPr id="5" name="Oval 22">
                <a:extLst>
                  <a:ext uri="{FF2B5EF4-FFF2-40B4-BE49-F238E27FC236}">
                    <a16:creationId xmlns:a16="http://schemas.microsoft.com/office/drawing/2014/main" xmlns="" id="{86E35536-49EB-7921-CBB1-5E78C764E0AF}"/>
                  </a:ext>
                </a:extLst>
              </p:cNvPr>
              <p:cNvSpPr/>
              <p:nvPr/>
            </p:nvSpPr>
            <p:spPr>
              <a:xfrm>
                <a:off x="678426" y="556818"/>
                <a:ext cx="793415" cy="742935"/>
              </a:xfrm>
              <a:prstGeom prst="ellipse">
                <a:avLst/>
              </a:prstGeom>
              <a:solidFill>
                <a:srgbClr val="FF5050"/>
              </a:solidFill>
              <a:ln w="12700" cap="flat" cmpd="sng" algn="ctr">
                <a:no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TextBox 23">
                <a:extLst>
                  <a:ext uri="{FF2B5EF4-FFF2-40B4-BE49-F238E27FC236}">
                    <a16:creationId xmlns:a16="http://schemas.microsoft.com/office/drawing/2014/main" xmlns="" id="{75E5A187-8EBF-A56B-1A11-1712723F5EB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0" cap="none" spc="0" normalizeH="0" baseline="0" noProof="0">
                    <a:ln>
                      <a:noFill/>
                    </a:ln>
                    <a:solidFill>
                      <a:prstClr val="white"/>
                    </a:solidFill>
                    <a:effectLst/>
                    <a:uLnTx/>
                    <a:uFillTx/>
                    <a:latin typeface="iCiel Pony" panose="02000000000000000000" pitchFamily="2" charset="0"/>
                    <a:ea typeface="+mn-ea"/>
                    <a:cs typeface="+mn-cs"/>
                  </a:rPr>
                  <a:t>6</a:t>
                </a:r>
                <a:endParaRPr kumimoji="0" lang="vi-VN" sz="4500" b="0" i="0" u="none" strike="noStrike" kern="0" cap="none" spc="0" normalizeH="0" baseline="0" noProof="0" dirty="0">
                  <a:ln>
                    <a:noFill/>
                  </a:ln>
                  <a:solidFill>
                    <a:prstClr val="white"/>
                  </a:solidFill>
                  <a:effectLst/>
                  <a:uLnTx/>
                  <a:uFillTx/>
                  <a:latin typeface="iCiel Pony" panose="02000000000000000000" pitchFamily="2" charset="0"/>
                  <a:ea typeface="+mn-ea"/>
                  <a:cs typeface="+mn-cs"/>
                </a:endParaRPr>
              </a:p>
            </p:txBody>
          </p:sp>
        </p:grpSp>
        <p:sp>
          <p:nvSpPr>
            <p:cNvPr id="4" name="TextBox 16">
              <a:extLst>
                <a:ext uri="{FF2B5EF4-FFF2-40B4-BE49-F238E27FC236}">
                  <a16:creationId xmlns:a16="http://schemas.microsoft.com/office/drawing/2014/main" xmlns="" id="{17A59A4B-B596-7B9F-158C-17D76D986F22}"/>
                </a:ext>
              </a:extLst>
            </p:cNvPr>
            <p:cNvSpPr txBox="1"/>
            <p:nvPr/>
          </p:nvSpPr>
          <p:spPr>
            <a:xfrm>
              <a:off x="1499138" y="528572"/>
              <a:ext cx="9552480" cy="680827"/>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Câu nào đúng, câu nào sai? </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31" name="Hộp Văn bản 30">
            <a:extLst>
              <a:ext uri="{FF2B5EF4-FFF2-40B4-BE49-F238E27FC236}">
                <a16:creationId xmlns:a16="http://schemas.microsoft.com/office/drawing/2014/main" xmlns="" id="{1859E29C-2B77-730C-C9FA-32DD7B793337}"/>
              </a:ext>
            </a:extLst>
          </p:cNvPr>
          <p:cNvSpPr txBox="1"/>
          <p:nvPr/>
        </p:nvSpPr>
        <p:spPr>
          <a:xfrm>
            <a:off x="532263" y="1545873"/>
            <a:ext cx="11204811" cy="1015663"/>
          </a:xfrm>
          <a:prstGeom prst="rect">
            <a:avLst/>
          </a:prstGeom>
          <a:noFill/>
        </p:spPr>
        <p:txBody>
          <a:bodyPr wrap="square">
            <a:spAutoFit/>
          </a:bodyPr>
          <a:lstStyle/>
          <a:p>
            <a:pPr algn="just"/>
            <a:r>
              <a:rPr lang="en-US" sz="3000">
                <a:solidFill>
                  <a:srgbClr val="FF0000"/>
                </a:solidFill>
                <a:latin typeface="Calibri" panose="020F0502020204030204" pitchFamily="34" charset="0"/>
                <a:cs typeface="Calibri" panose="020F0502020204030204" pitchFamily="34" charset="0"/>
              </a:rPr>
              <a:t>a)</a:t>
            </a:r>
            <a:r>
              <a:rPr lang="vi-VN" sz="3000">
                <a:solidFill>
                  <a:srgbClr val="FF0000"/>
                </a:solidFill>
                <a:latin typeface="Calibri" panose="020F0502020204030204" pitchFamily="34" charset="0"/>
                <a:cs typeface="Calibri" panose="020F0502020204030204" pitchFamily="34" charset="0"/>
              </a:rPr>
              <a:t> </a:t>
            </a:r>
            <a:r>
              <a:rPr lang="vi-VN" sz="3000">
                <a:latin typeface="Calibri" panose="020F0502020204030204" pitchFamily="34" charset="0"/>
                <a:cs typeface="Calibri" panose="020F0502020204030204" pitchFamily="34" charset="0"/>
              </a:rPr>
              <a:t>Hai đơn vị liền nhau trong các đơn vị đo khối lượng: </a:t>
            </a:r>
            <a:r>
              <a:rPr lang="vi-VN" sz="3000" i="1">
                <a:latin typeface="Calibri" panose="020F0502020204030204" pitchFamily="34" charset="0"/>
                <a:cs typeface="Calibri" panose="020F0502020204030204" pitchFamily="34" charset="0"/>
              </a:rPr>
              <a:t>tấn, tạ, yến, kg</a:t>
            </a:r>
            <a:r>
              <a:rPr lang="vi-VN" sz="3000">
                <a:latin typeface="Calibri" panose="020F0502020204030204" pitchFamily="34" charset="0"/>
                <a:cs typeface="Calibri" panose="020F0502020204030204" pitchFamily="34" charset="0"/>
              </a:rPr>
              <a:t>, đơn vị lớn hơn gấp 10 lần đơn vị bé hơn.</a:t>
            </a:r>
            <a:r>
              <a:rPr lang="en-US" sz="3000">
                <a:latin typeface="Calibri" panose="020F0502020204030204" pitchFamily="34" charset="0"/>
                <a:cs typeface="Calibri" panose="020F0502020204030204" pitchFamily="34" charset="0"/>
              </a:rPr>
              <a:t>  </a:t>
            </a:r>
            <a:endParaRPr lang="en-US" sz="3000" i="1">
              <a:latin typeface="Calibri" panose="020F0502020204030204" pitchFamily="34" charset="0"/>
              <a:cs typeface="Calibri" panose="020F0502020204030204" pitchFamily="34" charset="0"/>
            </a:endParaRPr>
          </a:p>
        </p:txBody>
      </p:sp>
      <p:sp>
        <p:nvSpPr>
          <p:cNvPr id="7" name="Hộp Văn bản 6">
            <a:extLst>
              <a:ext uri="{FF2B5EF4-FFF2-40B4-BE49-F238E27FC236}">
                <a16:creationId xmlns:a16="http://schemas.microsoft.com/office/drawing/2014/main" xmlns="" id="{5896C5D3-9D20-8150-9FA8-68894CA65B42}"/>
              </a:ext>
            </a:extLst>
          </p:cNvPr>
          <p:cNvSpPr txBox="1"/>
          <p:nvPr/>
        </p:nvSpPr>
        <p:spPr>
          <a:xfrm>
            <a:off x="539409" y="3740485"/>
            <a:ext cx="11353695" cy="1015663"/>
          </a:xfrm>
          <a:prstGeom prst="rect">
            <a:avLst/>
          </a:prstGeom>
          <a:noFill/>
        </p:spPr>
        <p:txBody>
          <a:bodyPr wrap="square">
            <a:spAutoFit/>
          </a:bodyPr>
          <a:lstStyle/>
          <a:p>
            <a:pPr algn="just"/>
            <a:r>
              <a:rPr lang="en-US" sz="3000" b="1">
                <a:solidFill>
                  <a:srgbClr val="FF0000"/>
                </a:solidFill>
                <a:latin typeface="Calibri" panose="020F0502020204030204" pitchFamily="34" charset="0"/>
                <a:cs typeface="Calibri" panose="020F0502020204030204" pitchFamily="34" charset="0"/>
              </a:rPr>
              <a:t>b)</a:t>
            </a:r>
            <a:r>
              <a:rPr lang="vi-VN" sz="3000" b="1">
                <a:solidFill>
                  <a:srgbClr val="FF0000"/>
                </a:solidFill>
                <a:latin typeface="Calibri" panose="020F0502020204030204" pitchFamily="34" charset="0"/>
                <a:cs typeface="Calibri" panose="020F0502020204030204" pitchFamily="34" charset="0"/>
              </a:rPr>
              <a:t> </a:t>
            </a:r>
            <a:r>
              <a:rPr lang="vi-VN" sz="3000">
                <a:latin typeface="Calibri" panose="020F0502020204030204" pitchFamily="34" charset="0"/>
                <a:cs typeface="Calibri" panose="020F0502020204030204" pitchFamily="34" charset="0"/>
              </a:rPr>
              <a:t>Hai đơn vị liền nhau trong các đơn vị đo thời gian: </a:t>
            </a:r>
            <a:r>
              <a:rPr lang="vi-VN" sz="3000" i="1">
                <a:latin typeface="Calibri" panose="020F0502020204030204" pitchFamily="34" charset="0"/>
                <a:cs typeface="Calibri" panose="020F0502020204030204" pitchFamily="34" charset="0"/>
              </a:rPr>
              <a:t>thế kỉ, năm, tháng, tuần, ngày, giờ, phút, giây</a:t>
            </a:r>
            <a:r>
              <a:rPr lang="vi-VN" sz="3000">
                <a:latin typeface="Calibri" panose="020F0502020204030204" pitchFamily="34" charset="0"/>
                <a:cs typeface="Calibri" panose="020F0502020204030204" pitchFamily="34" charset="0"/>
              </a:rPr>
              <a:t>, đơn vị lớn hơn gấp 10 lần đơn vị bé hơn.</a:t>
            </a:r>
            <a:endParaRPr lang="en-US" sz="3000" i="1">
              <a:latin typeface="Calibri" panose="020F0502020204030204" pitchFamily="34" charset="0"/>
              <a:cs typeface="Calibri" panose="020F0502020204030204" pitchFamily="34" charset="0"/>
            </a:endParaRPr>
          </a:p>
        </p:txBody>
      </p:sp>
      <p:sp>
        <p:nvSpPr>
          <p:cNvPr id="10" name="Hình chữ nhật: Góc Tròn 9">
            <a:extLst>
              <a:ext uri="{FF2B5EF4-FFF2-40B4-BE49-F238E27FC236}">
                <a16:creationId xmlns:a16="http://schemas.microsoft.com/office/drawing/2014/main" xmlns="" id="{1A376D98-AB75-1672-EE6B-4F03429FF6FE}"/>
              </a:ext>
            </a:extLst>
          </p:cNvPr>
          <p:cNvSpPr/>
          <p:nvPr/>
        </p:nvSpPr>
        <p:spPr>
          <a:xfrm>
            <a:off x="746756" y="2761446"/>
            <a:ext cx="626380" cy="665746"/>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latin typeface="iCiel Pony" panose="02000000000000000000" pitchFamily="2" charset="0"/>
              </a:rPr>
              <a:t>Đ</a:t>
            </a:r>
          </a:p>
        </p:txBody>
      </p:sp>
      <p:sp>
        <p:nvSpPr>
          <p:cNvPr id="12" name="Hộp Văn bản 11">
            <a:extLst>
              <a:ext uri="{FF2B5EF4-FFF2-40B4-BE49-F238E27FC236}">
                <a16:creationId xmlns:a16="http://schemas.microsoft.com/office/drawing/2014/main" xmlns="" id="{45B61636-A456-A89E-CE96-F802F937333B}"/>
              </a:ext>
            </a:extLst>
          </p:cNvPr>
          <p:cNvSpPr txBox="1"/>
          <p:nvPr/>
        </p:nvSpPr>
        <p:spPr>
          <a:xfrm>
            <a:off x="1640336" y="2586487"/>
            <a:ext cx="9901384" cy="1015663"/>
          </a:xfrm>
          <a:prstGeom prst="rect">
            <a:avLst/>
          </a:prstGeom>
          <a:noFill/>
        </p:spPr>
        <p:txBody>
          <a:bodyPr wrap="square">
            <a:spAutoFit/>
          </a:bodyPr>
          <a:lstStyle/>
          <a:p>
            <a:pPr algn="just"/>
            <a:r>
              <a:rPr lang="vi-VN" sz="3000" i="1">
                <a:latin typeface="Calibri" panose="020F0502020204030204" pitchFamily="34" charset="0"/>
                <a:cs typeface="Calibri" panose="020F0502020204030204" pitchFamily="34" charset="0"/>
              </a:rPr>
              <a:t>Quan hệ giữa các đơn vị đo khối lượng giống quan hệ giữa các đơn vị đo độ dài.</a:t>
            </a:r>
            <a:endParaRPr lang="en-US" sz="3000" i="1">
              <a:latin typeface="Calibri" panose="020F0502020204030204" pitchFamily="34" charset="0"/>
              <a:cs typeface="Calibri" panose="020F0502020204030204" pitchFamily="34" charset="0"/>
            </a:endParaRPr>
          </a:p>
        </p:txBody>
      </p:sp>
      <p:sp>
        <p:nvSpPr>
          <p:cNvPr id="13" name="Hình chữ nhật: Góc Tròn 12">
            <a:extLst>
              <a:ext uri="{FF2B5EF4-FFF2-40B4-BE49-F238E27FC236}">
                <a16:creationId xmlns:a16="http://schemas.microsoft.com/office/drawing/2014/main" xmlns="" id="{5FF2DA7A-356A-9DCD-1D3F-400ECDACB0B0}"/>
              </a:ext>
            </a:extLst>
          </p:cNvPr>
          <p:cNvSpPr/>
          <p:nvPr/>
        </p:nvSpPr>
        <p:spPr>
          <a:xfrm>
            <a:off x="746756" y="4921805"/>
            <a:ext cx="626380" cy="665746"/>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latin typeface="iCiel Pony" panose="02000000000000000000" pitchFamily="2" charset="0"/>
              </a:rPr>
              <a:t>S</a:t>
            </a:r>
          </a:p>
        </p:txBody>
      </p:sp>
      <p:sp>
        <p:nvSpPr>
          <p:cNvPr id="14" name="Hộp Văn bản 13">
            <a:extLst>
              <a:ext uri="{FF2B5EF4-FFF2-40B4-BE49-F238E27FC236}">
                <a16:creationId xmlns:a16="http://schemas.microsoft.com/office/drawing/2014/main" xmlns="" id="{B03212D9-B619-D4E4-3E23-34DBA5FBEF65}"/>
              </a:ext>
            </a:extLst>
          </p:cNvPr>
          <p:cNvSpPr txBox="1"/>
          <p:nvPr/>
        </p:nvSpPr>
        <p:spPr>
          <a:xfrm>
            <a:off x="1442377" y="4828526"/>
            <a:ext cx="10099343" cy="1477328"/>
          </a:xfrm>
          <a:prstGeom prst="rect">
            <a:avLst/>
          </a:prstGeom>
          <a:noFill/>
        </p:spPr>
        <p:txBody>
          <a:bodyPr wrap="square">
            <a:spAutoFit/>
          </a:bodyPr>
          <a:lstStyle/>
          <a:p>
            <a:pPr algn="just"/>
            <a:r>
              <a:rPr lang="vi-VN" sz="3000" i="1">
                <a:latin typeface="Calibri" panose="020F0502020204030204" pitchFamily="34" charset="0"/>
                <a:cs typeface="Calibri" panose="020F0502020204030204" pitchFamily="34" charset="0"/>
              </a:rPr>
              <a:t>Quan hệ giữa các đơn vị đo thời gian không giống quan hệ giữa các đơn vị đo độ dài và khối lượng → Nhắc lại mối quan hệ giữa các đơn vị đo thời gian.</a:t>
            </a:r>
            <a:endParaRPr lang="en-US" sz="3000" i="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936827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 grpId="0"/>
      <p:bldP spid="10" grpId="0" animBg="1"/>
      <p:bldP spid="12" grpId="0"/>
      <p:bldP spid="13"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7">
            <a:extLst>
              <a:ext uri="{FF2B5EF4-FFF2-40B4-BE49-F238E27FC236}">
                <a16:creationId xmlns:a16="http://schemas.microsoft.com/office/drawing/2014/main" xmlns="" id="{E4CE62CC-4186-CE02-52E3-1EEA93E8D18F}"/>
              </a:ext>
            </a:extLst>
          </p:cNvPr>
          <p:cNvSpPr/>
          <p:nvPr/>
        </p:nvSpPr>
        <p:spPr>
          <a:xfrm>
            <a:off x="298896" y="393895"/>
            <a:ext cx="11587062" cy="6119447"/>
          </a:xfrm>
          <a:prstGeom prst="roundRect">
            <a:avLst/>
          </a:prstGeom>
          <a:solidFill>
            <a:schemeClr val="bg1">
              <a:alpha val="86000"/>
            </a:schemeClr>
          </a:solidFill>
          <a:ln w="76200">
            <a:solidFill>
              <a:srgbClr val="99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4546A"/>
                </a:solidFill>
                <a:effectLst/>
                <a:uLnTx/>
                <a:uFillTx/>
                <a:latin typeface="Calibri" panose="020F0502020204030204"/>
                <a:ea typeface="+mn-ea"/>
                <a:cs typeface="+mn-cs"/>
              </a:rPr>
              <a:t>	</a:t>
            </a:r>
            <a:endParaRPr kumimoji="0" lang="en-US" sz="60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grpSp>
        <p:nvGrpSpPr>
          <p:cNvPr id="2" name="Nhóm 14">
            <a:extLst>
              <a:ext uri="{FF2B5EF4-FFF2-40B4-BE49-F238E27FC236}">
                <a16:creationId xmlns:a16="http://schemas.microsoft.com/office/drawing/2014/main" xmlns="" id="{0D4EF466-6A63-36B8-6E1F-D6F23D5DC525}"/>
              </a:ext>
            </a:extLst>
          </p:cNvPr>
          <p:cNvGrpSpPr/>
          <p:nvPr/>
        </p:nvGrpSpPr>
        <p:grpSpPr>
          <a:xfrm>
            <a:off x="1042217" y="649680"/>
            <a:ext cx="10373192" cy="784830"/>
            <a:chOff x="678426" y="514924"/>
            <a:chExt cx="10373192" cy="784830"/>
          </a:xfrm>
        </p:grpSpPr>
        <p:grpSp>
          <p:nvGrpSpPr>
            <p:cNvPr id="3" name="Nhóm 15">
              <a:extLst>
                <a:ext uri="{FF2B5EF4-FFF2-40B4-BE49-F238E27FC236}">
                  <a16:creationId xmlns:a16="http://schemas.microsoft.com/office/drawing/2014/main" xmlns="" id="{B06A97F3-3066-13EB-A901-1C1DC994B952}"/>
                </a:ext>
              </a:extLst>
            </p:cNvPr>
            <p:cNvGrpSpPr/>
            <p:nvPr/>
          </p:nvGrpSpPr>
          <p:grpSpPr>
            <a:xfrm>
              <a:off x="678426" y="514924"/>
              <a:ext cx="793415" cy="784830"/>
              <a:chOff x="678426" y="514924"/>
              <a:chExt cx="793415" cy="784830"/>
            </a:xfrm>
          </p:grpSpPr>
          <p:sp>
            <p:nvSpPr>
              <p:cNvPr id="5" name="Oval 22">
                <a:extLst>
                  <a:ext uri="{FF2B5EF4-FFF2-40B4-BE49-F238E27FC236}">
                    <a16:creationId xmlns:a16="http://schemas.microsoft.com/office/drawing/2014/main" xmlns="" id="{86E35536-49EB-7921-CBB1-5E78C764E0AF}"/>
                  </a:ext>
                </a:extLst>
              </p:cNvPr>
              <p:cNvSpPr/>
              <p:nvPr/>
            </p:nvSpPr>
            <p:spPr>
              <a:xfrm>
                <a:off x="678426" y="556818"/>
                <a:ext cx="793415" cy="742935"/>
              </a:xfrm>
              <a:prstGeom prst="ellipse">
                <a:avLst/>
              </a:prstGeom>
              <a:solidFill>
                <a:srgbClr val="FF5050"/>
              </a:solidFill>
              <a:ln w="12700" cap="flat" cmpd="sng" algn="ctr">
                <a:no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TextBox 23">
                <a:extLst>
                  <a:ext uri="{FF2B5EF4-FFF2-40B4-BE49-F238E27FC236}">
                    <a16:creationId xmlns:a16="http://schemas.microsoft.com/office/drawing/2014/main" xmlns="" id="{75E5A187-8EBF-A56B-1A11-1712723F5EB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0" cap="none" spc="0" normalizeH="0" baseline="0" noProof="0">
                    <a:ln>
                      <a:noFill/>
                    </a:ln>
                    <a:solidFill>
                      <a:prstClr val="white"/>
                    </a:solidFill>
                    <a:effectLst/>
                    <a:uLnTx/>
                    <a:uFillTx/>
                    <a:latin typeface="iCiel Pony" panose="02000000000000000000" pitchFamily="2" charset="0"/>
                    <a:ea typeface="+mn-ea"/>
                    <a:cs typeface="+mn-cs"/>
                  </a:rPr>
                  <a:t>6</a:t>
                </a:r>
                <a:endParaRPr kumimoji="0" lang="vi-VN" sz="4500" b="0" i="0" u="none" strike="noStrike" kern="0" cap="none" spc="0" normalizeH="0" baseline="0" noProof="0" dirty="0">
                  <a:ln>
                    <a:noFill/>
                  </a:ln>
                  <a:solidFill>
                    <a:prstClr val="white"/>
                  </a:solidFill>
                  <a:effectLst/>
                  <a:uLnTx/>
                  <a:uFillTx/>
                  <a:latin typeface="iCiel Pony" panose="02000000000000000000" pitchFamily="2" charset="0"/>
                  <a:ea typeface="+mn-ea"/>
                  <a:cs typeface="+mn-cs"/>
                </a:endParaRPr>
              </a:p>
            </p:txBody>
          </p:sp>
        </p:grpSp>
        <p:sp>
          <p:nvSpPr>
            <p:cNvPr id="4" name="TextBox 16">
              <a:extLst>
                <a:ext uri="{FF2B5EF4-FFF2-40B4-BE49-F238E27FC236}">
                  <a16:creationId xmlns:a16="http://schemas.microsoft.com/office/drawing/2014/main" xmlns="" id="{17A59A4B-B596-7B9F-158C-17D76D986F22}"/>
                </a:ext>
              </a:extLst>
            </p:cNvPr>
            <p:cNvSpPr txBox="1"/>
            <p:nvPr/>
          </p:nvSpPr>
          <p:spPr>
            <a:xfrm>
              <a:off x="1499138" y="528572"/>
              <a:ext cx="9552480" cy="680827"/>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Câu nào đúng, câu nào sai? </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8" name="Hộp Văn bản 7">
            <a:extLst>
              <a:ext uri="{FF2B5EF4-FFF2-40B4-BE49-F238E27FC236}">
                <a16:creationId xmlns:a16="http://schemas.microsoft.com/office/drawing/2014/main" xmlns="" id="{807D38A6-1253-6532-AA34-2F9CFD49A65B}"/>
              </a:ext>
            </a:extLst>
          </p:cNvPr>
          <p:cNvSpPr txBox="1"/>
          <p:nvPr/>
        </p:nvSpPr>
        <p:spPr>
          <a:xfrm>
            <a:off x="539409" y="1613588"/>
            <a:ext cx="11353695" cy="553998"/>
          </a:xfrm>
          <a:prstGeom prst="rect">
            <a:avLst/>
          </a:prstGeom>
          <a:noFill/>
        </p:spPr>
        <p:txBody>
          <a:bodyPr wrap="square">
            <a:spAutoFit/>
          </a:bodyPr>
          <a:lstStyle/>
          <a:p>
            <a:pPr algn="just"/>
            <a:r>
              <a:rPr lang="en-US" sz="3000">
                <a:solidFill>
                  <a:srgbClr val="FF0000"/>
                </a:solidFill>
                <a:latin typeface="Calibri" panose="020F0502020204030204" pitchFamily="34" charset="0"/>
                <a:cs typeface="Calibri" panose="020F0502020204030204" pitchFamily="34" charset="0"/>
              </a:rPr>
              <a:t>c)</a:t>
            </a:r>
            <a:r>
              <a:rPr lang="vi-VN" sz="3000">
                <a:solidFill>
                  <a:srgbClr val="FF0000"/>
                </a:solidFill>
                <a:latin typeface="Calibri" panose="020F0502020204030204" pitchFamily="34" charset="0"/>
                <a:cs typeface="Calibri" panose="020F0502020204030204" pitchFamily="34" charset="0"/>
              </a:rPr>
              <a:t> </a:t>
            </a:r>
            <a:r>
              <a:rPr lang="vi-VN" sz="3000">
                <a:latin typeface="Calibri" panose="020F0502020204030204" pitchFamily="34" charset="0"/>
                <a:cs typeface="Calibri" panose="020F0502020204030204" pitchFamily="34" charset="0"/>
              </a:rPr>
              <a:t>1 giờ = 60 phút, 1 phút = 60 giây, vậy 1 giờ = 3600 giây.</a:t>
            </a:r>
            <a:endParaRPr lang="en-US" sz="3000" i="1">
              <a:latin typeface="Calibri" panose="020F0502020204030204" pitchFamily="34" charset="0"/>
              <a:cs typeface="Calibri" panose="020F0502020204030204" pitchFamily="34" charset="0"/>
            </a:endParaRPr>
          </a:p>
        </p:txBody>
      </p:sp>
      <p:sp>
        <p:nvSpPr>
          <p:cNvPr id="9" name="Hộp Văn bản 8">
            <a:extLst>
              <a:ext uri="{FF2B5EF4-FFF2-40B4-BE49-F238E27FC236}">
                <a16:creationId xmlns:a16="http://schemas.microsoft.com/office/drawing/2014/main" xmlns="" id="{4609AC2D-BCC2-5DFC-E949-FD4D333C67C6}"/>
              </a:ext>
            </a:extLst>
          </p:cNvPr>
          <p:cNvSpPr txBox="1"/>
          <p:nvPr/>
        </p:nvSpPr>
        <p:spPr>
          <a:xfrm>
            <a:off x="539409" y="3191488"/>
            <a:ext cx="4592149" cy="1938992"/>
          </a:xfrm>
          <a:prstGeom prst="rect">
            <a:avLst/>
          </a:prstGeom>
          <a:noFill/>
        </p:spPr>
        <p:txBody>
          <a:bodyPr wrap="square">
            <a:spAutoFit/>
          </a:bodyPr>
          <a:lstStyle/>
          <a:p>
            <a:pPr algn="just"/>
            <a:r>
              <a:rPr lang="en-US" sz="3000">
                <a:solidFill>
                  <a:srgbClr val="FF0000"/>
                </a:solidFill>
                <a:latin typeface="Calibri" panose="020F0502020204030204" pitchFamily="34" charset="0"/>
                <a:cs typeface="Calibri" panose="020F0502020204030204" pitchFamily="34" charset="0"/>
              </a:rPr>
              <a:t>d)</a:t>
            </a:r>
            <a:r>
              <a:rPr lang="vi-VN" sz="3000">
                <a:solidFill>
                  <a:srgbClr val="FF0000"/>
                </a:solidFill>
                <a:latin typeface="Calibri" panose="020F0502020204030204" pitchFamily="34" charset="0"/>
                <a:cs typeface="Calibri" panose="020F0502020204030204" pitchFamily="34" charset="0"/>
              </a:rPr>
              <a:t> </a:t>
            </a:r>
            <a:r>
              <a:rPr lang="nn-NO" sz="3000">
                <a:latin typeface="Calibri" panose="020F0502020204030204" pitchFamily="34" charset="0"/>
                <a:cs typeface="Calibri" panose="020F0502020204030204" pitchFamily="34" charset="0"/>
              </a:rPr>
              <a:t>1 km = 1000 m</a:t>
            </a:r>
          </a:p>
          <a:p>
            <a:pPr algn="just"/>
            <a:r>
              <a:rPr lang="nn-NO" sz="3000">
                <a:latin typeface="Calibri" panose="020F0502020204030204" pitchFamily="34" charset="0"/>
                <a:cs typeface="Calibri" panose="020F0502020204030204" pitchFamily="34" charset="0"/>
              </a:rPr>
              <a:t>     1 m = 1000 mm</a:t>
            </a:r>
          </a:p>
          <a:p>
            <a:pPr algn="just"/>
            <a:r>
              <a:rPr lang="nn-NO" sz="3000">
                <a:latin typeface="Calibri" panose="020F0502020204030204" pitchFamily="34" charset="0"/>
                <a:cs typeface="Calibri" panose="020F0502020204030204" pitchFamily="34" charset="0"/>
              </a:rPr>
              <a:t>     1 kg = 1000 g</a:t>
            </a:r>
          </a:p>
          <a:p>
            <a:pPr algn="just"/>
            <a:r>
              <a:rPr lang="nn-NO" sz="3000">
                <a:latin typeface="Calibri" panose="020F0502020204030204" pitchFamily="34" charset="0"/>
                <a:cs typeface="Calibri" panose="020F0502020204030204" pitchFamily="34" charset="0"/>
              </a:rPr>
              <a:t>     1 l = 1000 ml</a:t>
            </a:r>
            <a:endParaRPr lang="en-US" sz="3000" i="1">
              <a:latin typeface="Calibri" panose="020F0502020204030204" pitchFamily="34" charset="0"/>
              <a:cs typeface="Calibri" panose="020F0502020204030204" pitchFamily="34" charset="0"/>
            </a:endParaRPr>
          </a:p>
        </p:txBody>
      </p:sp>
      <p:sp>
        <p:nvSpPr>
          <p:cNvPr id="10" name="Hình chữ nhật: Góc Tròn 9">
            <a:extLst>
              <a:ext uri="{FF2B5EF4-FFF2-40B4-BE49-F238E27FC236}">
                <a16:creationId xmlns:a16="http://schemas.microsoft.com/office/drawing/2014/main" xmlns="" id="{CA08B22D-EC77-C8DD-8A98-B76B8F86D631}"/>
              </a:ext>
            </a:extLst>
          </p:cNvPr>
          <p:cNvSpPr/>
          <p:nvPr/>
        </p:nvSpPr>
        <p:spPr>
          <a:xfrm>
            <a:off x="1013956" y="2346664"/>
            <a:ext cx="626380" cy="665746"/>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latin typeface="iCiel Pony" panose="02000000000000000000" pitchFamily="2" charset="0"/>
              </a:rPr>
              <a:t>Đ</a:t>
            </a:r>
          </a:p>
        </p:txBody>
      </p:sp>
      <p:sp>
        <p:nvSpPr>
          <p:cNvPr id="12" name="Hộp Văn bản 11">
            <a:extLst>
              <a:ext uri="{FF2B5EF4-FFF2-40B4-BE49-F238E27FC236}">
                <a16:creationId xmlns:a16="http://schemas.microsoft.com/office/drawing/2014/main" xmlns="" id="{93739178-62C3-0D26-329F-377B44004D46}"/>
              </a:ext>
            </a:extLst>
          </p:cNvPr>
          <p:cNvSpPr txBox="1"/>
          <p:nvPr/>
        </p:nvSpPr>
        <p:spPr>
          <a:xfrm>
            <a:off x="1737838" y="2402538"/>
            <a:ext cx="9901384" cy="553998"/>
          </a:xfrm>
          <a:prstGeom prst="rect">
            <a:avLst/>
          </a:prstGeom>
          <a:noFill/>
        </p:spPr>
        <p:txBody>
          <a:bodyPr wrap="square">
            <a:spAutoFit/>
          </a:bodyPr>
          <a:lstStyle/>
          <a:p>
            <a:pPr algn="just"/>
            <a:r>
              <a:rPr lang="vi-VN" sz="3000" i="1">
                <a:latin typeface="Calibri" panose="020F0502020204030204" pitchFamily="34" charset="0"/>
                <a:cs typeface="Calibri" panose="020F0502020204030204" pitchFamily="34" charset="0"/>
              </a:rPr>
              <a:t>60</a:t>
            </a:r>
            <a:r>
              <a:rPr lang="en-US" sz="3000" i="1">
                <a:latin typeface="Calibri" panose="020F0502020204030204" pitchFamily="34" charset="0"/>
                <a:cs typeface="Calibri" panose="020F0502020204030204" pitchFamily="34" charset="0"/>
              </a:rPr>
              <a:t> </a:t>
            </a:r>
            <a:r>
              <a:rPr lang="vi-VN" sz="3000" i="1">
                <a:latin typeface="Calibri" panose="020F0502020204030204" pitchFamily="34" charset="0"/>
                <a:cs typeface="Calibri" panose="020F0502020204030204" pitchFamily="34" charset="0"/>
              </a:rPr>
              <a:t>x</a:t>
            </a:r>
            <a:r>
              <a:rPr lang="en-US" sz="3000" i="1">
                <a:latin typeface="Calibri" panose="020F0502020204030204" pitchFamily="34" charset="0"/>
                <a:cs typeface="Calibri" panose="020F0502020204030204" pitchFamily="34" charset="0"/>
              </a:rPr>
              <a:t> </a:t>
            </a:r>
            <a:r>
              <a:rPr lang="vi-VN" sz="3000" i="1">
                <a:latin typeface="Calibri" panose="020F0502020204030204" pitchFamily="34" charset="0"/>
                <a:cs typeface="Calibri" panose="020F0502020204030204" pitchFamily="34" charset="0"/>
              </a:rPr>
              <a:t>60 = 3</a:t>
            </a:r>
            <a:r>
              <a:rPr lang="en-US" sz="3000" i="1">
                <a:latin typeface="Calibri" panose="020F0502020204030204" pitchFamily="34" charset="0"/>
                <a:cs typeface="Calibri" panose="020F0502020204030204" pitchFamily="34" charset="0"/>
              </a:rPr>
              <a:t> </a:t>
            </a:r>
            <a:r>
              <a:rPr lang="vi-VN" sz="3000" i="1">
                <a:latin typeface="Calibri" panose="020F0502020204030204" pitchFamily="34" charset="0"/>
                <a:cs typeface="Calibri" panose="020F0502020204030204" pitchFamily="34" charset="0"/>
              </a:rPr>
              <a:t>600</a:t>
            </a:r>
            <a:endParaRPr lang="en-US" sz="3000" i="1">
              <a:latin typeface="Calibri" panose="020F0502020204030204" pitchFamily="34" charset="0"/>
              <a:cs typeface="Calibri" panose="020F0502020204030204" pitchFamily="34" charset="0"/>
            </a:endParaRPr>
          </a:p>
        </p:txBody>
      </p:sp>
      <p:sp>
        <p:nvSpPr>
          <p:cNvPr id="15" name="Hình chữ nhật: Góc Tròn 14">
            <a:extLst>
              <a:ext uri="{FF2B5EF4-FFF2-40B4-BE49-F238E27FC236}">
                <a16:creationId xmlns:a16="http://schemas.microsoft.com/office/drawing/2014/main" xmlns="" id="{5D191FEF-2847-6547-A842-8707A11268C6}"/>
              </a:ext>
            </a:extLst>
          </p:cNvPr>
          <p:cNvSpPr/>
          <p:nvPr/>
        </p:nvSpPr>
        <p:spPr>
          <a:xfrm>
            <a:off x="1013956" y="5188538"/>
            <a:ext cx="626380" cy="665746"/>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latin typeface="iCiel Pony" panose="02000000000000000000" pitchFamily="2" charset="0"/>
              </a:rPr>
              <a:t>Đ</a:t>
            </a:r>
          </a:p>
        </p:txBody>
      </p:sp>
      <p:sp>
        <p:nvSpPr>
          <p:cNvPr id="16" name="Hộp Văn bản 15">
            <a:extLst>
              <a:ext uri="{FF2B5EF4-FFF2-40B4-BE49-F238E27FC236}">
                <a16:creationId xmlns:a16="http://schemas.microsoft.com/office/drawing/2014/main" xmlns="" id="{AE2C322E-24D4-7DE9-8631-204FB972A343}"/>
              </a:ext>
            </a:extLst>
          </p:cNvPr>
          <p:cNvSpPr txBox="1"/>
          <p:nvPr/>
        </p:nvSpPr>
        <p:spPr>
          <a:xfrm>
            <a:off x="1737838" y="5244412"/>
            <a:ext cx="9901384" cy="553998"/>
          </a:xfrm>
          <a:prstGeom prst="rect">
            <a:avLst/>
          </a:prstGeom>
          <a:noFill/>
        </p:spPr>
        <p:txBody>
          <a:bodyPr wrap="square">
            <a:spAutoFit/>
          </a:bodyPr>
          <a:lstStyle/>
          <a:p>
            <a:pPr algn="just"/>
            <a:r>
              <a:rPr lang="vi-VN" sz="3000" i="1">
                <a:latin typeface="Calibri" panose="020F0502020204030204" pitchFamily="34" charset="0"/>
                <a:cs typeface="Calibri" panose="020F0502020204030204" pitchFamily="34" charset="0"/>
              </a:rPr>
              <a:t>Nhận ra sự tương tự giữa km và kg, giữa mm và ml.</a:t>
            </a:r>
            <a:endParaRPr lang="en-US" sz="3000" i="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35623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2" grpId="0"/>
      <p:bldP spid="15"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a:extLst>
              <a:ext uri="{FF2B5EF4-FFF2-40B4-BE49-F238E27FC236}">
                <a16:creationId xmlns:a16="http://schemas.microsoft.com/office/drawing/2014/main" xmlns="" id="{007D909A-1F38-08B8-7263-C3A371930BA8}"/>
              </a:ext>
            </a:extLst>
          </p:cNvPr>
          <p:cNvGrpSpPr/>
          <p:nvPr/>
        </p:nvGrpSpPr>
        <p:grpSpPr>
          <a:xfrm>
            <a:off x="44849" y="23757"/>
            <a:ext cx="12102301" cy="4093326"/>
            <a:chOff x="89699" y="0"/>
            <a:chExt cx="12102301" cy="4093326"/>
          </a:xfrm>
        </p:grpSpPr>
        <p:pic>
          <p:nvPicPr>
            <p:cNvPr id="12" name="Picture 7">
              <a:extLst>
                <a:ext uri="{FF2B5EF4-FFF2-40B4-BE49-F238E27FC236}">
                  <a16:creationId xmlns:a16="http://schemas.microsoft.com/office/drawing/2014/main" xmlns="" id="{632CF866-B96F-AC32-65CB-806ECEEE789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14419" y="0"/>
              <a:ext cx="4477581" cy="3942137"/>
            </a:xfrm>
            <a:prstGeom prst="rect">
              <a:avLst/>
            </a:prstGeom>
          </p:spPr>
        </p:pic>
        <p:pic>
          <p:nvPicPr>
            <p:cNvPr id="13" name="Picture 7">
              <a:extLst>
                <a:ext uri="{FF2B5EF4-FFF2-40B4-BE49-F238E27FC236}">
                  <a16:creationId xmlns:a16="http://schemas.microsoft.com/office/drawing/2014/main" xmlns="" id="{3E8A7509-B901-C066-43A4-5A184421282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699" y="151189"/>
              <a:ext cx="4477581" cy="3942137"/>
            </a:xfrm>
            <a:prstGeom prst="rect">
              <a:avLst/>
            </a:prstGeom>
          </p:spPr>
        </p:pic>
        <p:grpSp>
          <p:nvGrpSpPr>
            <p:cNvPr id="14" name="Group 3">
              <a:extLst>
                <a:ext uri="{FF2B5EF4-FFF2-40B4-BE49-F238E27FC236}">
                  <a16:creationId xmlns:a16="http://schemas.microsoft.com/office/drawing/2014/main" xmlns="" id="{61938FF2-C09A-D448-AE71-FB1F59C79A4B}"/>
                </a:ext>
              </a:extLst>
            </p:cNvPr>
            <p:cNvGrpSpPr/>
            <p:nvPr/>
          </p:nvGrpSpPr>
          <p:grpSpPr>
            <a:xfrm>
              <a:off x="1071824" y="161237"/>
              <a:ext cx="10048352" cy="2773290"/>
              <a:chOff x="1071824" y="307642"/>
              <a:chExt cx="10048352" cy="2773290"/>
            </a:xfrm>
          </p:grpSpPr>
          <p:pic>
            <p:nvPicPr>
              <p:cNvPr id="15" name="Picture 12">
                <a:extLst>
                  <a:ext uri="{FF2B5EF4-FFF2-40B4-BE49-F238E27FC236}">
                    <a16:creationId xmlns:a16="http://schemas.microsoft.com/office/drawing/2014/main" xmlns="" id="{B359D8CD-726A-69A7-CCD8-9593D13CC54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632968" y="2159344"/>
                <a:ext cx="4696391" cy="921588"/>
              </a:xfrm>
              <a:prstGeom prst="rect">
                <a:avLst/>
              </a:prstGeom>
            </p:spPr>
          </p:pic>
          <p:grpSp>
            <p:nvGrpSpPr>
              <p:cNvPr id="16" name="Group 5">
                <a:extLst>
                  <a:ext uri="{FF2B5EF4-FFF2-40B4-BE49-F238E27FC236}">
                    <a16:creationId xmlns:a16="http://schemas.microsoft.com/office/drawing/2014/main" xmlns="" id="{F82FE09C-4152-6E2C-A015-4F8AC7D6CDAD}"/>
                  </a:ext>
                </a:extLst>
              </p:cNvPr>
              <p:cNvGrpSpPr/>
              <p:nvPr/>
            </p:nvGrpSpPr>
            <p:grpSpPr>
              <a:xfrm>
                <a:off x="1071824" y="307642"/>
                <a:ext cx="10048352" cy="2662697"/>
                <a:chOff x="5250002" y="6585061"/>
                <a:chExt cx="13208091" cy="3845324"/>
              </a:xfrm>
            </p:grpSpPr>
            <p:sp>
              <p:nvSpPr>
                <p:cNvPr id="17" name="TextBox 6">
                  <a:extLst>
                    <a:ext uri="{FF2B5EF4-FFF2-40B4-BE49-F238E27FC236}">
                      <a16:creationId xmlns:a16="http://schemas.microsoft.com/office/drawing/2014/main" xmlns="" id="{5E8D16E3-63FE-7715-5A13-BC769BDBA945}"/>
                    </a:ext>
                  </a:extLst>
                </p:cNvPr>
                <p:cNvSpPr txBox="1"/>
                <p:nvPr/>
              </p:nvSpPr>
              <p:spPr>
                <a:xfrm>
                  <a:off x="5250005" y="6585061"/>
                  <a:ext cx="13208088" cy="3830813"/>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3800" b="1" i="0" u="none" strike="noStrike" kern="1200" cap="none" spc="0" normalizeH="0" baseline="0" noProof="0">
                      <a:ln w="2762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CỦNG CỐ</a:t>
                  </a:r>
                </a:p>
              </p:txBody>
            </p:sp>
            <p:sp>
              <p:nvSpPr>
                <p:cNvPr id="18" name="TextBox 7">
                  <a:extLst>
                    <a:ext uri="{FF2B5EF4-FFF2-40B4-BE49-F238E27FC236}">
                      <a16:creationId xmlns:a16="http://schemas.microsoft.com/office/drawing/2014/main" xmlns="" id="{B4DFF700-1496-9BB5-F8BF-70EDF87D2CD6}"/>
                    </a:ext>
                  </a:extLst>
                </p:cNvPr>
                <p:cNvSpPr txBox="1"/>
                <p:nvPr/>
              </p:nvSpPr>
              <p:spPr>
                <a:xfrm>
                  <a:off x="5250002" y="6599572"/>
                  <a:ext cx="13208090" cy="3830813"/>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3800" b="1" i="0" u="none" strike="noStrike" kern="1200" cap="none" spc="0" normalizeH="0" baseline="0" noProof="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C</a:t>
                  </a:r>
                  <a:r>
                    <a:rPr kumimoji="0" lang="en-US" sz="13800" b="1" i="0" u="none" strike="noStrike" kern="1200" cap="none" spc="0" normalizeH="0" baseline="0" noProof="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Ủ</a:t>
                  </a:r>
                  <a:r>
                    <a:rPr kumimoji="0" lang="en-US" sz="138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N</a:t>
                  </a:r>
                  <a:r>
                    <a:rPr kumimoji="0" lang="en-US" sz="13800" b="1" i="0" u="none" strike="noStrike" kern="1200" cap="none" spc="0" normalizeH="0" baseline="0" noProof="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G </a:t>
                  </a:r>
                  <a:r>
                    <a:rPr kumimoji="0" lang="en-US" sz="13800" b="1" i="0" u="none" strike="noStrike" kern="1200" cap="none" spc="0" normalizeH="0" baseline="0" noProof="0">
                      <a:ln w="19050">
                        <a:solidFill>
                          <a:srgbClr val="002060"/>
                        </a:solidFill>
                        <a:prstDash val="solid"/>
                      </a:ln>
                      <a:solidFill>
                        <a:srgbClr val="FF7C80"/>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C</a:t>
                  </a:r>
                  <a:r>
                    <a:rPr kumimoji="0" lang="en-US" sz="13800" b="1" i="0" u="none" strike="noStrike" kern="1200" cap="none" spc="0" normalizeH="0" baseline="0" noProof="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Ố</a:t>
                  </a:r>
                  <a:endParaRPr kumimoji="0" lang="en-US" sz="13800" b="1" i="0" u="none" strike="noStrike" kern="1200" cap="none" spc="0" normalizeH="0" baseline="0" noProof="0" dirty="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endParaRPr>
                </a:p>
              </p:txBody>
            </p:sp>
          </p:grpSp>
        </p:grpSp>
      </p:grpSp>
    </p:spTree>
    <p:extLst>
      <p:ext uri="{BB962C8B-B14F-4D97-AF65-F5344CB8AC3E}">
        <p14:creationId xmlns:p14="http://schemas.microsoft.com/office/powerpoint/2010/main" val="339271135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2000">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14:bounceEnd="72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6" presetClass="emph" presetSubtype="0" fill="hold" nodeType="after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6" presetClass="emph" presetSubtype="0" fill="hold" nodeType="after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10"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FB9703B0-41D7-C983-D136-4BAB173F1B78}"/>
              </a:ext>
            </a:extLst>
          </p:cNvPr>
          <p:cNvSpPr/>
          <p:nvPr/>
        </p:nvSpPr>
        <p:spPr>
          <a:xfrm>
            <a:off x="635516" y="119742"/>
            <a:ext cx="11259403" cy="638715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1">
            <a:extLst>
              <a:ext uri="{FF2B5EF4-FFF2-40B4-BE49-F238E27FC236}">
                <a16:creationId xmlns:a16="http://schemas.microsoft.com/office/drawing/2014/main" xmlns="" id="{9C850FAF-82D8-52E7-AE63-4DA35E8B8991}"/>
              </a:ext>
            </a:extLst>
          </p:cNvPr>
          <p:cNvSpPr txBox="1"/>
          <p:nvPr/>
        </p:nvSpPr>
        <p:spPr>
          <a:xfrm>
            <a:off x="6265218" y="389339"/>
            <a:ext cx="2884123" cy="13234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FF0066"/>
                </a:solidFill>
                <a:effectLst/>
                <a:uLnTx/>
                <a:uFillTx/>
                <a:latin typeface="SVN-Hole Hearted" panose="020B0A06020104020203" pitchFamily="34" charset="0"/>
                <a:ea typeface="+mn-ea"/>
                <a:cs typeface="+mn-cs"/>
              </a:rPr>
              <a:t>CÂU 1</a:t>
            </a:r>
            <a:endParaRPr kumimoji="0" lang="en-US" sz="8000" b="0" i="0" u="none" strike="noStrike" kern="1200" cap="none" spc="0" normalizeH="0" baseline="0" noProof="0" dirty="0">
              <a:ln>
                <a:noFill/>
              </a:ln>
              <a:solidFill>
                <a:srgbClr val="FF0066"/>
              </a:solidFill>
              <a:effectLst/>
              <a:uLnTx/>
              <a:uFillTx/>
              <a:latin typeface="SVN-Hole Hearted" panose="020B0A06020104020203" pitchFamily="34" charset="0"/>
              <a:ea typeface="+mn-ea"/>
              <a:cs typeface="+mn-cs"/>
            </a:endParaRPr>
          </a:p>
        </p:txBody>
      </p:sp>
      <mc:AlternateContent xmlns:mc="http://schemas.openxmlformats.org/markup-compatibility/2006">
        <mc:Choice xmlns:a14="http://schemas.microsoft.com/office/drawing/2010/main" Requires="a14">
          <p:sp>
            <p:nvSpPr>
              <p:cNvPr id="4" name="Hình chữ nhật: Góc Tròn 3">
                <a:extLst>
                  <a:ext uri="{FF2B5EF4-FFF2-40B4-BE49-F238E27FC236}">
                    <a16:creationId xmlns:a16="http://schemas.microsoft.com/office/drawing/2014/main" xmlns="" id="{2A0F3E0F-FEC8-6E07-0D03-F7E82D4D2581}"/>
                  </a:ext>
                </a:extLst>
              </p:cNvPr>
              <p:cNvSpPr/>
              <p:nvPr/>
            </p:nvSpPr>
            <p:spPr>
              <a:xfrm>
                <a:off x="4923225" y="1810179"/>
                <a:ext cx="5677966" cy="1654797"/>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a:solidFill>
                      <a:schemeClr val="tx1"/>
                    </a:solidFill>
                    <a:latin typeface="Calibri" panose="020F0502020204030204" pitchFamily="34" charset="0"/>
                    <a:cs typeface="Calibri" panose="020F0502020204030204" pitchFamily="34" charset="0"/>
                  </a:rPr>
                  <a:t>90 000 </a:t>
                </a:r>
                <a14:m>
                  <m:oMath xmlns:m="http://schemas.openxmlformats.org/officeDocument/2006/math">
                    <m:sSup>
                      <m:sSupPr>
                        <m:ctrlPr>
                          <a:rPr lang="en-US" sz="3600" b="1" i="1">
                            <a:solidFill>
                              <a:schemeClr val="tx1"/>
                            </a:solidFill>
                            <a:latin typeface="Cambria Math" panose="02040503050406030204" pitchFamily="18" charset="0"/>
                          </a:rPr>
                        </m:ctrlPr>
                      </m:sSupPr>
                      <m:e>
                        <m:r>
                          <a:rPr lang="en-US" sz="3600" b="1" i="1">
                            <a:solidFill>
                              <a:schemeClr val="tx1"/>
                            </a:solidFill>
                            <a:latin typeface="Cambria Math" panose="02040503050406030204" pitchFamily="18" charset="0"/>
                          </a:rPr>
                          <m:t>𝒄𝒎</m:t>
                        </m:r>
                      </m:e>
                      <m:sup>
                        <m:r>
                          <a:rPr lang="en-US" sz="3600" b="1" i="1">
                            <a:solidFill>
                              <a:schemeClr val="tx1"/>
                            </a:solidFill>
                            <a:latin typeface="Cambria Math" panose="02040503050406030204" pitchFamily="18" charset="0"/>
                          </a:rPr>
                          <m:t>𝟐</m:t>
                        </m:r>
                      </m:sup>
                    </m:sSup>
                  </m:oMath>
                </a14:m>
                <a:r>
                  <a:rPr lang="pt-BR" sz="4000" b="1">
                    <a:solidFill>
                      <a:schemeClr val="tx1"/>
                    </a:solidFill>
                    <a:latin typeface="Calibri" panose="020F0502020204030204" pitchFamily="34" charset="0"/>
                    <a:cs typeface="Calibri" panose="020F0502020204030204" pitchFamily="34" charset="0"/>
                  </a:rPr>
                  <a:t> = .?. </a:t>
                </a:r>
                <a14:m>
                  <m:oMath xmlns:m="http://schemas.openxmlformats.org/officeDocument/2006/math">
                    <m:sSup>
                      <m:sSupPr>
                        <m:ctrlPr>
                          <a:rPr lang="en-US" sz="3600" b="1" i="1">
                            <a:solidFill>
                              <a:schemeClr val="tx1"/>
                            </a:solidFill>
                            <a:latin typeface="Cambria Math" panose="02040503050406030204" pitchFamily="18" charset="0"/>
                          </a:rPr>
                        </m:ctrlPr>
                      </m:sSupPr>
                      <m:e>
                        <m:r>
                          <a:rPr lang="en-US" sz="3600" b="1" i="1">
                            <a:solidFill>
                              <a:schemeClr val="tx1"/>
                            </a:solidFill>
                            <a:latin typeface="Cambria Math" panose="02040503050406030204" pitchFamily="18" charset="0"/>
                          </a:rPr>
                          <m:t>𝒎</m:t>
                        </m:r>
                      </m:e>
                      <m:sup>
                        <m:r>
                          <a:rPr lang="en-US" sz="3600" b="1" i="1">
                            <a:solidFill>
                              <a:schemeClr val="tx1"/>
                            </a:solidFill>
                            <a:latin typeface="Cambria Math" panose="02040503050406030204" pitchFamily="18" charset="0"/>
                          </a:rPr>
                          <m:t>𝟐</m:t>
                        </m:r>
                      </m:sup>
                    </m:sSup>
                  </m:oMath>
                </a14:m>
                <a:r>
                  <a:rPr lang="pt-BR" sz="3600" b="1">
                    <a:solidFill>
                      <a:schemeClr val="tx1"/>
                    </a:solidFill>
                    <a:latin typeface="Calibri" panose="020F0502020204030204" pitchFamily="34" charset="0"/>
                    <a:cs typeface="Calibri" panose="020F0502020204030204" pitchFamily="34" charset="0"/>
                  </a:rPr>
                  <a:t> </a:t>
                </a:r>
                <a:endParaRPr lang="en-US" sz="4000" b="1" i="1">
                  <a:solidFill>
                    <a:schemeClr val="tx1"/>
                  </a:solidFill>
                  <a:latin typeface="Calibri" panose="020F0502020204030204" pitchFamily="34" charset="0"/>
                  <a:cs typeface="Calibri" panose="020F0502020204030204" pitchFamily="34" charset="0"/>
                </a:endParaRPr>
              </a:p>
            </p:txBody>
          </p:sp>
        </mc:Choice>
        <mc:Fallback>
          <p:sp>
            <p:nvSpPr>
              <p:cNvPr id="4" name="Hình chữ nhật: Góc Tròn 3">
                <a:extLst>
                  <a:ext uri="{FF2B5EF4-FFF2-40B4-BE49-F238E27FC236}">
                    <a16:creationId xmlns:a16="http://schemas.microsoft.com/office/drawing/2014/main" xmlns:a14="http://schemas.microsoft.com/office/drawing/2010/main" xmlns="" id="{2A0F3E0F-FEC8-6E07-0D03-F7E82D4D2581}"/>
                  </a:ext>
                </a:extLst>
              </p:cNvPr>
              <p:cNvSpPr>
                <a:spLocks noRot="1" noChangeAspect="1" noMove="1" noResize="1" noEditPoints="1" noAdjustHandles="1" noChangeArrowheads="1" noChangeShapeType="1" noTextEdit="1"/>
              </p:cNvSpPr>
              <p:nvPr/>
            </p:nvSpPr>
            <p:spPr>
              <a:xfrm>
                <a:off x="4923225" y="1810179"/>
                <a:ext cx="5677966" cy="1654797"/>
              </a:xfrm>
              <a:prstGeom prst="roundRect">
                <a:avLst/>
              </a:prstGeom>
              <a:blipFill rotWithShape="0">
                <a:blip r:embed="rId2"/>
                <a:stretch>
                  <a:fillRect/>
                </a:stretch>
              </a:blipFill>
              <a:ln>
                <a:noFill/>
              </a:ln>
            </p:spPr>
            <p:txBody>
              <a:bodyPr/>
              <a:lstStyle/>
              <a:p>
                <a:r>
                  <a:rPr lang="en-US">
                    <a:noFill/>
                  </a:rPr>
                  <a:t> </a:t>
                </a:r>
              </a:p>
            </p:txBody>
          </p:sp>
        </mc:Fallback>
      </mc:AlternateContent>
      <p:pic>
        <p:nvPicPr>
          <p:cNvPr id="5" name="Picture 5">
            <a:extLst>
              <a:ext uri="{FF2B5EF4-FFF2-40B4-BE49-F238E27FC236}">
                <a16:creationId xmlns:a16="http://schemas.microsoft.com/office/drawing/2014/main" xmlns="" id="{BDBC1A77-4C08-FCFE-9652-A6D7ACDB0887}"/>
              </a:ext>
            </a:extLst>
          </p:cNvPr>
          <p:cNvPicPr>
            <a:picLocks noChangeAspect="1"/>
          </p:cNvPicPr>
          <p:nvPr/>
        </p:nvPicPr>
        <p:blipFill>
          <a:blip r:embed="rId3"/>
          <a:stretch>
            <a:fillRect/>
          </a:stretch>
        </p:blipFill>
        <p:spPr>
          <a:xfrm>
            <a:off x="4923225" y="3869147"/>
            <a:ext cx="5677966" cy="2421875"/>
          </a:xfrm>
          <a:prstGeom prst="rect">
            <a:avLst/>
          </a:prstGeom>
        </p:spPr>
      </p:pic>
      <p:pic>
        <p:nvPicPr>
          <p:cNvPr id="20" name="Picture 2">
            <a:extLst>
              <a:ext uri="{FF2B5EF4-FFF2-40B4-BE49-F238E27FC236}">
                <a16:creationId xmlns:a16="http://schemas.microsoft.com/office/drawing/2014/main" xmlns="" id="{2F7DC2BD-6368-E4DA-8767-778244F113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388" y="2975846"/>
            <a:ext cx="3793490" cy="3777068"/>
          </a:xfrm>
          <a:prstGeom prst="rect">
            <a:avLst/>
          </a:prstGeom>
        </p:spPr>
      </p:pic>
      <p:sp>
        <p:nvSpPr>
          <p:cNvPr id="21" name="Speech Bubble: Rectangle with Corners Rounded 25">
            <a:extLst>
              <a:ext uri="{FF2B5EF4-FFF2-40B4-BE49-F238E27FC236}">
                <a16:creationId xmlns:a16="http://schemas.microsoft.com/office/drawing/2014/main" xmlns="" id="{2CF5819E-6534-E59C-BA4A-202DEA907FDE}"/>
              </a:ext>
            </a:extLst>
          </p:cNvPr>
          <p:cNvSpPr/>
          <p:nvPr/>
        </p:nvSpPr>
        <p:spPr>
          <a:xfrm>
            <a:off x="1126435" y="1088450"/>
            <a:ext cx="3437608" cy="1654797"/>
          </a:xfrm>
          <a:prstGeom prst="wedgeRoundRectCallout">
            <a:avLst>
              <a:gd name="adj1" fmla="val -18924"/>
              <a:gd name="adj2" fmla="val 60763"/>
              <a:gd name="adj3" fmla="val 16667"/>
            </a:avLst>
          </a:prstGeom>
          <a:solidFill>
            <a:srgbClr val="FFFFCC"/>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200">
                <a:solidFill>
                  <a:srgbClr val="E7E6E6">
                    <a:lumMod val="10000"/>
                  </a:srgbClr>
                </a:solidFill>
                <a:latin typeface="Calibri" panose="020F0502020204030204" pitchFamily="34" charset="0"/>
                <a:cs typeface="Calibri" panose="020F0502020204030204" pitchFamily="34" charset="0"/>
              </a:rPr>
              <a:t>Điền vào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200">
                <a:solidFill>
                  <a:srgbClr val="E7E6E6">
                    <a:lumMod val="10000"/>
                  </a:srgbClr>
                </a:solidFill>
                <a:latin typeface="Calibri" panose="020F0502020204030204" pitchFamily="34" charset="0"/>
                <a:cs typeface="Calibri" panose="020F0502020204030204" pitchFamily="34" charset="0"/>
              </a:rPr>
              <a:t>chỗ chấm:</a:t>
            </a:r>
            <a:endParaRPr kumimoji="0" lang="vi-VN" sz="42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mc:AlternateContent xmlns:mc="http://schemas.openxmlformats.org/markup-compatibility/2006">
        <mc:Choice xmlns:a14="http://schemas.microsoft.com/office/drawing/2010/main" Requires="a14">
          <p:sp>
            <p:nvSpPr>
              <p:cNvPr id="40" name="Hộp Văn bản 39">
                <a:extLst>
                  <a:ext uri="{FF2B5EF4-FFF2-40B4-BE49-F238E27FC236}">
                    <a16:creationId xmlns:a16="http://schemas.microsoft.com/office/drawing/2014/main" xmlns="" id="{0BCBA259-1EBE-662A-802C-ECC48E56B366}"/>
                  </a:ext>
                </a:extLst>
              </p:cNvPr>
              <p:cNvSpPr txBox="1"/>
              <p:nvPr/>
            </p:nvSpPr>
            <p:spPr>
              <a:xfrm>
                <a:off x="5088835" y="4600304"/>
                <a:ext cx="5512356" cy="1015406"/>
              </a:xfrm>
              <a:prstGeom prst="rect">
                <a:avLst/>
              </a:prstGeom>
              <a:noFill/>
              <a:ln>
                <a:noFill/>
              </a:ln>
            </p:spPr>
            <p:txBody>
              <a:bodyPr wrap="square">
                <a:spAutoFit/>
              </a:bodyPr>
              <a:lstStyle/>
              <a:p>
                <a:pPr algn="ctr">
                  <a:lnSpc>
                    <a:spcPct val="150000"/>
                  </a:lnSpc>
                </a:pPr>
                <a:r>
                  <a:rPr lang="pt-BR" sz="4400" b="1">
                    <a:solidFill>
                      <a:schemeClr val="bg1"/>
                    </a:solidFill>
                    <a:latin typeface="Calibri" panose="020F0502020204030204" pitchFamily="34" charset="0"/>
                    <a:cs typeface="Calibri" panose="020F0502020204030204" pitchFamily="34" charset="0"/>
                  </a:rPr>
                  <a:t>90 000 </a:t>
                </a:r>
                <a14:m>
                  <m:oMath xmlns:m="http://schemas.openxmlformats.org/officeDocument/2006/math">
                    <m:sSup>
                      <m:sSupPr>
                        <m:ctrlPr>
                          <a:rPr lang="en-US" sz="4000" b="1" i="1">
                            <a:solidFill>
                              <a:schemeClr val="bg1"/>
                            </a:solidFill>
                            <a:latin typeface="Cambria Math" panose="02040503050406030204" pitchFamily="18" charset="0"/>
                          </a:rPr>
                        </m:ctrlPr>
                      </m:sSupPr>
                      <m:e>
                        <m:r>
                          <a:rPr lang="en-US" sz="4000" b="1" i="1">
                            <a:solidFill>
                              <a:schemeClr val="bg1"/>
                            </a:solidFill>
                            <a:latin typeface="Cambria Math" panose="02040503050406030204" pitchFamily="18" charset="0"/>
                          </a:rPr>
                          <m:t>𝒄𝒎</m:t>
                        </m:r>
                      </m:e>
                      <m:sup>
                        <m:r>
                          <a:rPr lang="en-US" sz="4000" b="1" i="1">
                            <a:solidFill>
                              <a:schemeClr val="bg1"/>
                            </a:solidFill>
                            <a:latin typeface="Cambria Math" panose="02040503050406030204" pitchFamily="18" charset="0"/>
                          </a:rPr>
                          <m:t>𝟐</m:t>
                        </m:r>
                      </m:sup>
                    </m:sSup>
                  </m:oMath>
                </a14:m>
                <a:r>
                  <a:rPr lang="pt-BR" sz="4400" b="1">
                    <a:solidFill>
                      <a:schemeClr val="bg1"/>
                    </a:solidFill>
                    <a:latin typeface="Calibri" panose="020F0502020204030204" pitchFamily="34" charset="0"/>
                    <a:cs typeface="Calibri" panose="020F0502020204030204" pitchFamily="34" charset="0"/>
                  </a:rPr>
                  <a:t> = 9 </a:t>
                </a:r>
                <a14:m>
                  <m:oMath xmlns:m="http://schemas.openxmlformats.org/officeDocument/2006/math">
                    <m:sSup>
                      <m:sSupPr>
                        <m:ctrlPr>
                          <a:rPr lang="en-US" sz="4000" b="1" i="1">
                            <a:solidFill>
                              <a:schemeClr val="bg1"/>
                            </a:solidFill>
                            <a:latin typeface="Cambria Math" panose="02040503050406030204" pitchFamily="18" charset="0"/>
                          </a:rPr>
                        </m:ctrlPr>
                      </m:sSupPr>
                      <m:e>
                        <m:r>
                          <a:rPr lang="en-US" sz="4000" b="1" i="1">
                            <a:solidFill>
                              <a:schemeClr val="bg1"/>
                            </a:solidFill>
                            <a:latin typeface="Cambria Math" panose="02040503050406030204" pitchFamily="18" charset="0"/>
                          </a:rPr>
                          <m:t>𝒎</m:t>
                        </m:r>
                      </m:e>
                      <m:sup>
                        <m:r>
                          <a:rPr lang="en-US" sz="4000" b="1" i="1">
                            <a:solidFill>
                              <a:schemeClr val="bg1"/>
                            </a:solidFill>
                            <a:latin typeface="Cambria Math" panose="02040503050406030204" pitchFamily="18" charset="0"/>
                          </a:rPr>
                          <m:t>𝟐</m:t>
                        </m:r>
                      </m:sup>
                    </m:sSup>
                  </m:oMath>
                </a14:m>
                <a:r>
                  <a:rPr lang="pt-BR" sz="4000" b="1">
                    <a:solidFill>
                      <a:schemeClr val="bg1"/>
                    </a:solidFill>
                    <a:latin typeface="Calibri" panose="020F0502020204030204" pitchFamily="34" charset="0"/>
                    <a:cs typeface="Calibri" panose="020F0502020204030204" pitchFamily="34" charset="0"/>
                  </a:rPr>
                  <a:t> </a:t>
                </a:r>
                <a:endParaRPr lang="en-US" sz="4400" b="1" i="1">
                  <a:solidFill>
                    <a:schemeClr val="bg1"/>
                  </a:solidFill>
                  <a:latin typeface="Calibri" panose="020F0502020204030204" pitchFamily="34" charset="0"/>
                  <a:cs typeface="Calibri" panose="020F0502020204030204" pitchFamily="34" charset="0"/>
                </a:endParaRPr>
              </a:p>
            </p:txBody>
          </p:sp>
        </mc:Choice>
        <mc:Fallback>
          <p:sp>
            <p:nvSpPr>
              <p:cNvPr id="40" name="Hộp Văn bản 39">
                <a:extLst>
                  <a:ext uri="{FF2B5EF4-FFF2-40B4-BE49-F238E27FC236}">
                    <a16:creationId xmlns:a16="http://schemas.microsoft.com/office/drawing/2014/main" xmlns:a14="http://schemas.microsoft.com/office/drawing/2010/main" xmlns="" id="{0BCBA259-1EBE-662A-802C-ECC48E56B366}"/>
                  </a:ext>
                </a:extLst>
              </p:cNvPr>
              <p:cNvSpPr txBox="1">
                <a:spLocks noRot="1" noChangeAspect="1" noMove="1" noResize="1" noEditPoints="1" noAdjustHandles="1" noChangeArrowheads="1" noChangeShapeType="1" noTextEdit="1"/>
              </p:cNvSpPr>
              <p:nvPr/>
            </p:nvSpPr>
            <p:spPr>
              <a:xfrm>
                <a:off x="5088835" y="4600304"/>
                <a:ext cx="5512356" cy="1015406"/>
              </a:xfrm>
              <a:prstGeom prst="rect">
                <a:avLst/>
              </a:prstGeom>
              <a:blipFill rotWithShape="0">
                <a:blip r:embed="rId5"/>
                <a:stretch>
                  <a:fillRect b="-2710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8633300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inVertical)">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FB9703B0-41D7-C983-D136-4BAB173F1B78}"/>
              </a:ext>
            </a:extLst>
          </p:cNvPr>
          <p:cNvSpPr/>
          <p:nvPr/>
        </p:nvSpPr>
        <p:spPr>
          <a:xfrm>
            <a:off x="635516" y="119742"/>
            <a:ext cx="11259403" cy="638715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1">
            <a:extLst>
              <a:ext uri="{FF2B5EF4-FFF2-40B4-BE49-F238E27FC236}">
                <a16:creationId xmlns:a16="http://schemas.microsoft.com/office/drawing/2014/main" xmlns="" id="{9C850FAF-82D8-52E7-AE63-4DA35E8B8991}"/>
              </a:ext>
            </a:extLst>
          </p:cNvPr>
          <p:cNvSpPr txBox="1"/>
          <p:nvPr/>
        </p:nvSpPr>
        <p:spPr>
          <a:xfrm>
            <a:off x="6226746" y="389339"/>
            <a:ext cx="2961068" cy="13234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FF0066"/>
                </a:solidFill>
                <a:effectLst/>
                <a:uLnTx/>
                <a:uFillTx/>
                <a:latin typeface="SVN-Hole Hearted" panose="020B0A06020104020203" pitchFamily="34" charset="0"/>
                <a:ea typeface="+mn-ea"/>
                <a:cs typeface="+mn-cs"/>
              </a:rPr>
              <a:t>CÂU 2</a:t>
            </a:r>
            <a:endParaRPr kumimoji="0" lang="en-US" sz="8000" b="0" i="0" u="none" strike="noStrike" kern="1200" cap="none" spc="0" normalizeH="0" baseline="0" noProof="0" dirty="0">
              <a:ln>
                <a:noFill/>
              </a:ln>
              <a:solidFill>
                <a:srgbClr val="FF0066"/>
              </a:solidFill>
              <a:effectLst/>
              <a:uLnTx/>
              <a:uFillTx/>
              <a:latin typeface="SVN-Hole Hearted" panose="020B0A06020104020203" pitchFamily="34" charset="0"/>
              <a:ea typeface="+mn-ea"/>
              <a:cs typeface="+mn-cs"/>
            </a:endParaRPr>
          </a:p>
        </p:txBody>
      </p:sp>
      <p:sp>
        <p:nvSpPr>
          <p:cNvPr id="4" name="Hình chữ nhật: Góc Tròn 3">
            <a:extLst>
              <a:ext uri="{FF2B5EF4-FFF2-40B4-BE49-F238E27FC236}">
                <a16:creationId xmlns:a16="http://schemas.microsoft.com/office/drawing/2014/main" xmlns="" id="{2A0F3E0F-FEC8-6E07-0D03-F7E82D4D2581}"/>
              </a:ext>
            </a:extLst>
          </p:cNvPr>
          <p:cNvSpPr/>
          <p:nvPr/>
        </p:nvSpPr>
        <p:spPr>
          <a:xfrm>
            <a:off x="4923225" y="1810179"/>
            <a:ext cx="5677966" cy="1654797"/>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400" b="1">
                <a:solidFill>
                  <a:schemeClr val="tx1"/>
                </a:solidFill>
                <a:latin typeface="Calibri" panose="020F0502020204030204" pitchFamily="34" charset="0"/>
                <a:cs typeface="Calibri" panose="020F0502020204030204" pitchFamily="34" charset="0"/>
              </a:rPr>
              <a:t>43 m = </a:t>
            </a:r>
            <a:r>
              <a:rPr lang="pt-BR" sz="4400" b="1">
                <a:solidFill>
                  <a:srgbClr val="0070C0"/>
                </a:solidFill>
                <a:latin typeface="Calibri" panose="020F0502020204030204" pitchFamily="34" charset="0"/>
                <a:cs typeface="Calibri" panose="020F0502020204030204" pitchFamily="34" charset="0"/>
              </a:rPr>
              <a:t>.?.</a:t>
            </a:r>
            <a:r>
              <a:rPr lang="pt-BR" sz="4400" b="1">
                <a:solidFill>
                  <a:schemeClr val="tx1"/>
                </a:solidFill>
                <a:latin typeface="Calibri" panose="020F0502020204030204" pitchFamily="34" charset="0"/>
                <a:cs typeface="Calibri" panose="020F0502020204030204" pitchFamily="34" charset="0"/>
              </a:rPr>
              <a:t> cm</a:t>
            </a:r>
          </a:p>
        </p:txBody>
      </p:sp>
      <p:pic>
        <p:nvPicPr>
          <p:cNvPr id="5" name="Picture 5">
            <a:extLst>
              <a:ext uri="{FF2B5EF4-FFF2-40B4-BE49-F238E27FC236}">
                <a16:creationId xmlns:a16="http://schemas.microsoft.com/office/drawing/2014/main" xmlns="" id="{BDBC1A77-4C08-FCFE-9652-A6D7ACDB0887}"/>
              </a:ext>
            </a:extLst>
          </p:cNvPr>
          <p:cNvPicPr>
            <a:picLocks noChangeAspect="1"/>
          </p:cNvPicPr>
          <p:nvPr/>
        </p:nvPicPr>
        <p:blipFill>
          <a:blip r:embed="rId2"/>
          <a:stretch>
            <a:fillRect/>
          </a:stretch>
        </p:blipFill>
        <p:spPr>
          <a:xfrm>
            <a:off x="4923225" y="3869147"/>
            <a:ext cx="5677966" cy="2421875"/>
          </a:xfrm>
          <a:prstGeom prst="rect">
            <a:avLst/>
          </a:prstGeom>
        </p:spPr>
      </p:pic>
      <p:pic>
        <p:nvPicPr>
          <p:cNvPr id="20" name="Picture 2">
            <a:extLst>
              <a:ext uri="{FF2B5EF4-FFF2-40B4-BE49-F238E27FC236}">
                <a16:creationId xmlns:a16="http://schemas.microsoft.com/office/drawing/2014/main" xmlns="" id="{2F7DC2BD-6368-E4DA-8767-778244F11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88" y="2975846"/>
            <a:ext cx="3793490" cy="3777068"/>
          </a:xfrm>
          <a:prstGeom prst="rect">
            <a:avLst/>
          </a:prstGeom>
        </p:spPr>
      </p:pic>
      <p:sp>
        <p:nvSpPr>
          <p:cNvPr id="21" name="Speech Bubble: Rectangle with Corners Rounded 25">
            <a:extLst>
              <a:ext uri="{FF2B5EF4-FFF2-40B4-BE49-F238E27FC236}">
                <a16:creationId xmlns:a16="http://schemas.microsoft.com/office/drawing/2014/main" xmlns="" id="{2CF5819E-6534-E59C-BA4A-202DEA907FDE}"/>
              </a:ext>
            </a:extLst>
          </p:cNvPr>
          <p:cNvSpPr/>
          <p:nvPr/>
        </p:nvSpPr>
        <p:spPr>
          <a:xfrm>
            <a:off x="1126435" y="1088450"/>
            <a:ext cx="3437608" cy="1654797"/>
          </a:xfrm>
          <a:prstGeom prst="wedgeRoundRectCallout">
            <a:avLst>
              <a:gd name="adj1" fmla="val -18924"/>
              <a:gd name="adj2" fmla="val 60763"/>
              <a:gd name="adj3" fmla="val 16667"/>
            </a:avLst>
          </a:prstGeom>
          <a:solidFill>
            <a:srgbClr val="FFFFCC"/>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200">
                <a:solidFill>
                  <a:srgbClr val="E7E6E6">
                    <a:lumMod val="10000"/>
                  </a:srgbClr>
                </a:solidFill>
                <a:latin typeface="Calibri" panose="020F0502020204030204" pitchFamily="34" charset="0"/>
                <a:cs typeface="Calibri" panose="020F0502020204030204" pitchFamily="34" charset="0"/>
              </a:rPr>
              <a:t>Điền vào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200">
                <a:solidFill>
                  <a:srgbClr val="E7E6E6">
                    <a:lumMod val="10000"/>
                  </a:srgbClr>
                </a:solidFill>
                <a:latin typeface="Calibri" panose="020F0502020204030204" pitchFamily="34" charset="0"/>
                <a:cs typeface="Calibri" panose="020F0502020204030204" pitchFamily="34" charset="0"/>
              </a:rPr>
              <a:t>chỗ chấm:</a:t>
            </a:r>
            <a:endParaRPr kumimoji="0" lang="vi-VN" sz="42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sp>
        <p:nvSpPr>
          <p:cNvPr id="40" name="Hộp Văn bản 39">
            <a:extLst>
              <a:ext uri="{FF2B5EF4-FFF2-40B4-BE49-F238E27FC236}">
                <a16:creationId xmlns:a16="http://schemas.microsoft.com/office/drawing/2014/main" xmlns="" id="{0BCBA259-1EBE-662A-802C-ECC48E56B366}"/>
              </a:ext>
            </a:extLst>
          </p:cNvPr>
          <p:cNvSpPr txBox="1"/>
          <p:nvPr/>
        </p:nvSpPr>
        <p:spPr>
          <a:xfrm>
            <a:off x="5088835" y="4600304"/>
            <a:ext cx="5512356" cy="1015406"/>
          </a:xfrm>
          <a:prstGeom prst="rect">
            <a:avLst/>
          </a:prstGeom>
          <a:noFill/>
          <a:ln>
            <a:noFill/>
          </a:ln>
        </p:spPr>
        <p:txBody>
          <a:bodyPr wrap="square">
            <a:spAutoFit/>
          </a:bodyPr>
          <a:lstStyle/>
          <a:p>
            <a:pPr algn="ctr">
              <a:lnSpc>
                <a:spcPct val="150000"/>
              </a:lnSpc>
            </a:pPr>
            <a:r>
              <a:rPr lang="pt-BR" sz="4400" b="1">
                <a:solidFill>
                  <a:schemeClr val="bg1"/>
                </a:solidFill>
                <a:latin typeface="Calibri" panose="020F0502020204030204" pitchFamily="34" charset="0"/>
                <a:cs typeface="Calibri" panose="020F0502020204030204" pitchFamily="34" charset="0"/>
              </a:rPr>
              <a:t>43 m = 4 300 cm</a:t>
            </a:r>
          </a:p>
        </p:txBody>
      </p:sp>
    </p:spTree>
    <p:extLst>
      <p:ext uri="{BB962C8B-B14F-4D97-AF65-F5344CB8AC3E}">
        <p14:creationId xmlns:p14="http://schemas.microsoft.com/office/powerpoint/2010/main" val="14456616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inVertical)">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FB9703B0-41D7-C983-D136-4BAB173F1B78}"/>
              </a:ext>
            </a:extLst>
          </p:cNvPr>
          <p:cNvSpPr/>
          <p:nvPr/>
        </p:nvSpPr>
        <p:spPr>
          <a:xfrm>
            <a:off x="635516" y="119742"/>
            <a:ext cx="11259403" cy="638715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1">
            <a:extLst>
              <a:ext uri="{FF2B5EF4-FFF2-40B4-BE49-F238E27FC236}">
                <a16:creationId xmlns:a16="http://schemas.microsoft.com/office/drawing/2014/main" xmlns="" id="{9C850FAF-82D8-52E7-AE63-4DA35E8B8991}"/>
              </a:ext>
            </a:extLst>
          </p:cNvPr>
          <p:cNvSpPr txBox="1"/>
          <p:nvPr/>
        </p:nvSpPr>
        <p:spPr>
          <a:xfrm>
            <a:off x="6226746" y="389339"/>
            <a:ext cx="2961068" cy="13234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FF0066"/>
                </a:solidFill>
                <a:effectLst/>
                <a:uLnTx/>
                <a:uFillTx/>
                <a:latin typeface="SVN-Hole Hearted" panose="020B0A06020104020203" pitchFamily="34" charset="0"/>
                <a:ea typeface="+mn-ea"/>
                <a:cs typeface="+mn-cs"/>
              </a:rPr>
              <a:t>CÂU 3</a:t>
            </a:r>
            <a:endParaRPr kumimoji="0" lang="en-US" sz="8000" b="0" i="0" u="none" strike="noStrike" kern="1200" cap="none" spc="0" normalizeH="0" baseline="0" noProof="0" dirty="0">
              <a:ln>
                <a:noFill/>
              </a:ln>
              <a:solidFill>
                <a:srgbClr val="FF0066"/>
              </a:solidFill>
              <a:effectLst/>
              <a:uLnTx/>
              <a:uFillTx/>
              <a:latin typeface="SVN-Hole Hearted" panose="020B0A06020104020203" pitchFamily="34" charset="0"/>
              <a:ea typeface="+mn-ea"/>
              <a:cs typeface="+mn-cs"/>
            </a:endParaRPr>
          </a:p>
        </p:txBody>
      </p:sp>
      <p:sp>
        <p:nvSpPr>
          <p:cNvPr id="4" name="Hình chữ nhật: Góc Tròn 3">
            <a:extLst>
              <a:ext uri="{FF2B5EF4-FFF2-40B4-BE49-F238E27FC236}">
                <a16:creationId xmlns:a16="http://schemas.microsoft.com/office/drawing/2014/main" xmlns="" id="{2A0F3E0F-FEC8-6E07-0D03-F7E82D4D2581}"/>
              </a:ext>
            </a:extLst>
          </p:cNvPr>
          <p:cNvSpPr/>
          <p:nvPr/>
        </p:nvSpPr>
        <p:spPr>
          <a:xfrm>
            <a:off x="4923225" y="1810179"/>
            <a:ext cx="5677966" cy="1654797"/>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400" b="1">
                <a:solidFill>
                  <a:schemeClr val="tx1"/>
                </a:solidFill>
                <a:latin typeface="Calibri" panose="020F0502020204030204" pitchFamily="34" charset="0"/>
                <a:cs typeface="Calibri" panose="020F0502020204030204" pitchFamily="34" charset="0"/>
              </a:rPr>
              <a:t>87 000 mm = </a:t>
            </a:r>
            <a:r>
              <a:rPr lang="pt-BR" sz="4400" b="1">
                <a:solidFill>
                  <a:srgbClr val="0070C0"/>
                </a:solidFill>
                <a:latin typeface="Calibri" panose="020F0502020204030204" pitchFamily="34" charset="0"/>
                <a:cs typeface="Calibri" panose="020F0502020204030204" pitchFamily="34" charset="0"/>
              </a:rPr>
              <a:t>.?.</a:t>
            </a:r>
            <a:r>
              <a:rPr lang="pt-BR" sz="4400" b="1">
                <a:solidFill>
                  <a:schemeClr val="tx1"/>
                </a:solidFill>
                <a:latin typeface="Calibri" panose="020F0502020204030204" pitchFamily="34" charset="0"/>
                <a:cs typeface="Calibri" panose="020F0502020204030204" pitchFamily="34" charset="0"/>
              </a:rPr>
              <a:t> m</a:t>
            </a:r>
          </a:p>
        </p:txBody>
      </p:sp>
      <p:pic>
        <p:nvPicPr>
          <p:cNvPr id="5" name="Picture 5">
            <a:extLst>
              <a:ext uri="{FF2B5EF4-FFF2-40B4-BE49-F238E27FC236}">
                <a16:creationId xmlns:a16="http://schemas.microsoft.com/office/drawing/2014/main" xmlns="" id="{BDBC1A77-4C08-FCFE-9652-A6D7ACDB0887}"/>
              </a:ext>
            </a:extLst>
          </p:cNvPr>
          <p:cNvPicPr>
            <a:picLocks noChangeAspect="1"/>
          </p:cNvPicPr>
          <p:nvPr/>
        </p:nvPicPr>
        <p:blipFill>
          <a:blip r:embed="rId2"/>
          <a:stretch>
            <a:fillRect/>
          </a:stretch>
        </p:blipFill>
        <p:spPr>
          <a:xfrm>
            <a:off x="4923225" y="3869147"/>
            <a:ext cx="5677966" cy="2421875"/>
          </a:xfrm>
          <a:prstGeom prst="rect">
            <a:avLst/>
          </a:prstGeom>
        </p:spPr>
      </p:pic>
      <p:pic>
        <p:nvPicPr>
          <p:cNvPr id="20" name="Picture 2">
            <a:extLst>
              <a:ext uri="{FF2B5EF4-FFF2-40B4-BE49-F238E27FC236}">
                <a16:creationId xmlns:a16="http://schemas.microsoft.com/office/drawing/2014/main" xmlns="" id="{2F7DC2BD-6368-E4DA-8767-778244F11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88" y="2975846"/>
            <a:ext cx="3793490" cy="3777068"/>
          </a:xfrm>
          <a:prstGeom prst="rect">
            <a:avLst/>
          </a:prstGeom>
        </p:spPr>
      </p:pic>
      <p:sp>
        <p:nvSpPr>
          <p:cNvPr id="21" name="Speech Bubble: Rectangle with Corners Rounded 25">
            <a:extLst>
              <a:ext uri="{FF2B5EF4-FFF2-40B4-BE49-F238E27FC236}">
                <a16:creationId xmlns:a16="http://schemas.microsoft.com/office/drawing/2014/main" xmlns="" id="{2CF5819E-6534-E59C-BA4A-202DEA907FDE}"/>
              </a:ext>
            </a:extLst>
          </p:cNvPr>
          <p:cNvSpPr/>
          <p:nvPr/>
        </p:nvSpPr>
        <p:spPr>
          <a:xfrm>
            <a:off x="1126435" y="1088450"/>
            <a:ext cx="3437608" cy="1654797"/>
          </a:xfrm>
          <a:prstGeom prst="wedgeRoundRectCallout">
            <a:avLst>
              <a:gd name="adj1" fmla="val -18924"/>
              <a:gd name="adj2" fmla="val 60763"/>
              <a:gd name="adj3" fmla="val 16667"/>
            </a:avLst>
          </a:prstGeom>
          <a:solidFill>
            <a:srgbClr val="FFFFCC"/>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200">
                <a:solidFill>
                  <a:srgbClr val="E7E6E6">
                    <a:lumMod val="10000"/>
                  </a:srgbClr>
                </a:solidFill>
                <a:latin typeface="Calibri" panose="020F0502020204030204" pitchFamily="34" charset="0"/>
                <a:cs typeface="Calibri" panose="020F0502020204030204" pitchFamily="34" charset="0"/>
              </a:rPr>
              <a:t>Điền vào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200">
                <a:solidFill>
                  <a:srgbClr val="E7E6E6">
                    <a:lumMod val="10000"/>
                  </a:srgbClr>
                </a:solidFill>
                <a:latin typeface="Calibri" panose="020F0502020204030204" pitchFamily="34" charset="0"/>
                <a:cs typeface="Calibri" panose="020F0502020204030204" pitchFamily="34" charset="0"/>
              </a:rPr>
              <a:t>chỗ chấm:</a:t>
            </a:r>
            <a:endParaRPr kumimoji="0" lang="vi-VN" sz="42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endParaRPr>
          </a:p>
        </p:txBody>
      </p:sp>
      <p:sp>
        <p:nvSpPr>
          <p:cNvPr id="40" name="Hộp Văn bản 39">
            <a:extLst>
              <a:ext uri="{FF2B5EF4-FFF2-40B4-BE49-F238E27FC236}">
                <a16:creationId xmlns:a16="http://schemas.microsoft.com/office/drawing/2014/main" xmlns="" id="{0BCBA259-1EBE-662A-802C-ECC48E56B366}"/>
              </a:ext>
            </a:extLst>
          </p:cNvPr>
          <p:cNvSpPr txBox="1"/>
          <p:nvPr/>
        </p:nvSpPr>
        <p:spPr>
          <a:xfrm>
            <a:off x="5088835" y="4600304"/>
            <a:ext cx="5512356" cy="1015406"/>
          </a:xfrm>
          <a:prstGeom prst="rect">
            <a:avLst/>
          </a:prstGeom>
          <a:noFill/>
          <a:ln>
            <a:noFill/>
          </a:ln>
        </p:spPr>
        <p:txBody>
          <a:bodyPr wrap="square">
            <a:spAutoFit/>
          </a:bodyPr>
          <a:lstStyle/>
          <a:p>
            <a:pPr algn="ctr">
              <a:lnSpc>
                <a:spcPct val="150000"/>
              </a:lnSpc>
            </a:pPr>
            <a:r>
              <a:rPr lang="pt-BR" sz="4400" b="1">
                <a:solidFill>
                  <a:schemeClr val="bg1"/>
                </a:solidFill>
                <a:latin typeface="Calibri" panose="020F0502020204030204" pitchFamily="34" charset="0"/>
                <a:cs typeface="Calibri" panose="020F0502020204030204" pitchFamily="34" charset="0"/>
              </a:rPr>
              <a:t>87 000 mm = 87 m</a:t>
            </a:r>
          </a:p>
        </p:txBody>
      </p:sp>
    </p:spTree>
    <p:extLst>
      <p:ext uri="{BB962C8B-B14F-4D97-AF65-F5344CB8AC3E}">
        <p14:creationId xmlns:p14="http://schemas.microsoft.com/office/powerpoint/2010/main" val="189277653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inVertical)">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20C05B8C-1507-7C43-8BD5-A5A15B18E80F}"/>
              </a:ext>
            </a:extLst>
          </p:cNvPr>
          <p:cNvSpPr/>
          <p:nvPr/>
        </p:nvSpPr>
        <p:spPr>
          <a:xfrm>
            <a:off x="410548" y="1904609"/>
            <a:ext cx="11541968" cy="4421553"/>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chemeClr val="bg1">
              <a:alpha val="85000"/>
            </a:schemeClr>
          </a:solidFill>
          <a:ln w="63500" cap="rnd" cmpd="thickThin">
            <a:solidFill>
              <a:srgbClr val="FFC000"/>
            </a:solidFill>
            <a:prstDash val="dash"/>
            <a:round/>
            <a:extLst>
              <a:ext uri="{C807C97D-BFC1-408E-A445-0C87EB9F89A2}">
                <ask:lineSketchStyleProps xmlns:ask="http://schemas.microsoft.com/office/drawing/2018/sketchyshapes" xmln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12">
            <a:extLst>
              <a:ext uri="{FF2B5EF4-FFF2-40B4-BE49-F238E27FC236}">
                <a16:creationId xmlns:a16="http://schemas.microsoft.com/office/drawing/2014/main" xmlns="" id="{33E279B2-FABC-7DA4-DF2D-D4F85708DB69}"/>
              </a:ext>
            </a:extLst>
          </p:cNvPr>
          <p:cNvSpPr txBox="1"/>
          <p:nvPr/>
        </p:nvSpPr>
        <p:spPr>
          <a:xfrm>
            <a:off x="1420985" y="2220600"/>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sp>
        <p:nvSpPr>
          <p:cNvPr id="11" name="TextBox 14">
            <a:extLst>
              <a:ext uri="{FF2B5EF4-FFF2-40B4-BE49-F238E27FC236}">
                <a16:creationId xmlns:a16="http://schemas.microsoft.com/office/drawing/2014/main" xmlns="" id="{11FAEB26-A718-A548-B794-35F5E2512E34}"/>
              </a:ext>
            </a:extLst>
          </p:cNvPr>
          <p:cNvSpPr txBox="1"/>
          <p:nvPr/>
        </p:nvSpPr>
        <p:spPr>
          <a:xfrm>
            <a:off x="1420985" y="3231864"/>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sp>
        <p:nvSpPr>
          <p:cNvPr id="12" name="TextBox 16">
            <a:extLst>
              <a:ext uri="{FF2B5EF4-FFF2-40B4-BE49-F238E27FC236}">
                <a16:creationId xmlns:a16="http://schemas.microsoft.com/office/drawing/2014/main" xmlns="" id="{84832839-8656-9865-AA36-56CB2757D725}"/>
              </a:ext>
            </a:extLst>
          </p:cNvPr>
          <p:cNvSpPr txBox="1"/>
          <p:nvPr/>
        </p:nvSpPr>
        <p:spPr>
          <a:xfrm>
            <a:off x="1420985" y="4243128"/>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sp>
        <p:nvSpPr>
          <p:cNvPr id="13" name="TextBox 18">
            <a:extLst>
              <a:ext uri="{FF2B5EF4-FFF2-40B4-BE49-F238E27FC236}">
                <a16:creationId xmlns:a16="http://schemas.microsoft.com/office/drawing/2014/main" xmlns="" id="{BB665A58-F2C3-AC2F-8C3D-914BFDD8F73C}"/>
              </a:ext>
            </a:extLst>
          </p:cNvPr>
          <p:cNvSpPr txBox="1"/>
          <p:nvPr/>
        </p:nvSpPr>
        <p:spPr>
          <a:xfrm>
            <a:off x="1420984" y="52543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4" name="Picture 51">
            <a:extLst>
              <a:ext uri="{FF2B5EF4-FFF2-40B4-BE49-F238E27FC236}">
                <a16:creationId xmlns:a16="http://schemas.microsoft.com/office/drawing/2014/main" xmlns="" id="{58F0706E-F047-8C57-512F-125EA5742EE7}"/>
              </a:ext>
            </a:extLst>
          </p:cNvPr>
          <p:cNvPicPr>
            <a:picLocks noChangeAspect="1"/>
          </p:cNvPicPr>
          <p:nvPr/>
        </p:nvPicPr>
        <p:blipFill>
          <a:blip r:embed="rId3"/>
          <a:stretch>
            <a:fillRect/>
          </a:stretch>
        </p:blipFill>
        <p:spPr>
          <a:xfrm>
            <a:off x="876937" y="2147947"/>
            <a:ext cx="513600" cy="900000"/>
          </a:xfrm>
          <a:prstGeom prst="rect">
            <a:avLst/>
          </a:prstGeom>
          <a:effectLst>
            <a:innerShdw blurRad="63500" dist="50800" dir="8100000">
              <a:prstClr val="black">
                <a:alpha val="50000"/>
              </a:prstClr>
            </a:innerShdw>
          </a:effectLst>
        </p:spPr>
      </p:pic>
      <p:pic>
        <p:nvPicPr>
          <p:cNvPr id="15" name="Picture 52">
            <a:extLst>
              <a:ext uri="{FF2B5EF4-FFF2-40B4-BE49-F238E27FC236}">
                <a16:creationId xmlns:a16="http://schemas.microsoft.com/office/drawing/2014/main" xmlns="" id="{A2669C10-E2A8-C2B4-C6A0-D789B36CC25D}"/>
              </a:ext>
            </a:extLst>
          </p:cNvPr>
          <p:cNvPicPr>
            <a:picLocks noChangeAspect="1"/>
          </p:cNvPicPr>
          <p:nvPr/>
        </p:nvPicPr>
        <p:blipFill>
          <a:blip r:embed="rId3"/>
          <a:stretch>
            <a:fillRect/>
          </a:stretch>
        </p:blipFill>
        <p:spPr>
          <a:xfrm>
            <a:off x="876937" y="3159211"/>
            <a:ext cx="513600" cy="900000"/>
          </a:xfrm>
          <a:prstGeom prst="rect">
            <a:avLst/>
          </a:prstGeom>
          <a:effectLst>
            <a:innerShdw blurRad="63500" dist="50800" dir="8100000">
              <a:prstClr val="black">
                <a:alpha val="50000"/>
              </a:prstClr>
            </a:innerShdw>
          </a:effectLst>
        </p:spPr>
      </p:pic>
      <p:pic>
        <p:nvPicPr>
          <p:cNvPr id="16" name="Picture 53">
            <a:extLst>
              <a:ext uri="{FF2B5EF4-FFF2-40B4-BE49-F238E27FC236}">
                <a16:creationId xmlns:a16="http://schemas.microsoft.com/office/drawing/2014/main" xmlns="" id="{2B377E33-1BDF-4B75-11DB-1A4B16A9C6DB}"/>
              </a:ext>
            </a:extLst>
          </p:cNvPr>
          <p:cNvPicPr>
            <a:picLocks noChangeAspect="1"/>
          </p:cNvPicPr>
          <p:nvPr/>
        </p:nvPicPr>
        <p:blipFill>
          <a:blip r:embed="rId3"/>
          <a:stretch>
            <a:fillRect/>
          </a:stretch>
        </p:blipFill>
        <p:spPr>
          <a:xfrm>
            <a:off x="876937" y="4170475"/>
            <a:ext cx="513600" cy="900000"/>
          </a:xfrm>
          <a:prstGeom prst="rect">
            <a:avLst/>
          </a:prstGeom>
          <a:effectLst>
            <a:innerShdw blurRad="63500" dist="50800" dir="8100000">
              <a:prstClr val="black">
                <a:alpha val="50000"/>
              </a:prstClr>
            </a:innerShdw>
          </a:effectLst>
        </p:spPr>
      </p:pic>
      <p:pic>
        <p:nvPicPr>
          <p:cNvPr id="17" name="Picture 54">
            <a:extLst>
              <a:ext uri="{FF2B5EF4-FFF2-40B4-BE49-F238E27FC236}">
                <a16:creationId xmlns:a16="http://schemas.microsoft.com/office/drawing/2014/main" xmlns="" id="{B021DD03-59C2-9803-FC55-BBD33A030ECE}"/>
              </a:ext>
            </a:extLst>
          </p:cNvPr>
          <p:cNvPicPr>
            <a:picLocks noChangeAspect="1"/>
          </p:cNvPicPr>
          <p:nvPr/>
        </p:nvPicPr>
        <p:blipFill>
          <a:blip r:embed="rId3"/>
          <a:stretch>
            <a:fillRect/>
          </a:stretch>
        </p:blipFill>
        <p:spPr>
          <a:xfrm>
            <a:off x="876937" y="5181740"/>
            <a:ext cx="513600" cy="900000"/>
          </a:xfrm>
          <a:prstGeom prst="rect">
            <a:avLst/>
          </a:prstGeom>
          <a:effectLst>
            <a:innerShdw blurRad="63500" dist="50800" dir="8100000">
              <a:prstClr val="black">
                <a:alpha val="50000"/>
              </a:prstClr>
            </a:innerShdw>
          </a:effectLst>
        </p:spPr>
      </p:pic>
      <p:pic>
        <p:nvPicPr>
          <p:cNvPr id="18" name="Picture 2">
            <a:extLst>
              <a:ext uri="{FF2B5EF4-FFF2-40B4-BE49-F238E27FC236}">
                <a16:creationId xmlns:a16="http://schemas.microsoft.com/office/drawing/2014/main" xmlns="" id="{4CC455B1-A8FB-AEDB-B66D-8BA7EA1CA9D5}"/>
              </a:ext>
            </a:extLst>
          </p:cNvPr>
          <p:cNvPicPr>
            <a:picLocks noChangeAspect="1"/>
          </p:cNvPicPr>
          <p:nvPr/>
        </p:nvPicPr>
        <p:blipFill>
          <a:blip r:embed="rId4"/>
          <a:stretch>
            <a:fillRect/>
          </a:stretch>
        </p:blipFill>
        <p:spPr>
          <a:xfrm>
            <a:off x="2813803" y="127126"/>
            <a:ext cx="6102625" cy="2274005"/>
          </a:xfrm>
          <a:prstGeom prst="rect">
            <a:avLst/>
          </a:prstGeom>
        </p:spPr>
      </p:pic>
    </p:spTree>
    <p:extLst>
      <p:ext uri="{BB962C8B-B14F-4D97-AF65-F5344CB8AC3E}">
        <p14:creationId xmlns:p14="http://schemas.microsoft.com/office/powerpoint/2010/main" val="347201583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p:tgtEl>
                                          <p:spTgt spid="18"/>
                                        </p:tgtEl>
                                        <p:attrNameLst>
                                          <p:attrName>ppt_x</p:attrName>
                                        </p:attrNameLst>
                                      </p:cBhvr>
                                      <p:tavLst>
                                        <p:tav tm="0">
                                          <p:val>
                                            <p:strVal val="#ppt_x-#ppt_w*1.125000"/>
                                          </p:val>
                                        </p:tav>
                                        <p:tav tm="100000">
                                          <p:val>
                                            <p:strVal val="#ppt_x"/>
                                          </p:val>
                                        </p:tav>
                                      </p:tavLst>
                                    </p:anim>
                                    <p:animEffect transition="in" filter="wipe(right)">
                                      <p:cBhvr>
                                        <p:cTn id="8" dur="75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par>
                          <p:cTn id="9" fill="hold">
                            <p:stCondLst>
                              <p:cond delay="750"/>
                            </p:stCondLst>
                            <p:childTnLst>
                              <p:par>
                                <p:cTn id="10" presetID="53" presetClass="entr" presetSubtype="16" fill="hold" nodeType="after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left)">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wipe(left)">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wipe(left)">
                                      <p:cBhvr>
                                        <p:cTn id="41" dur="500"/>
                                        <p:tgtEl>
                                          <p:spTgt spid="1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
                                            <p:txEl>
                                              <p:pRg st="0" end="0"/>
                                            </p:txEl>
                                          </p:spTgt>
                                        </p:tgtEl>
                                        <p:attrNameLst>
                                          <p:attrName>style.visibility</p:attrName>
                                        </p:attrNameLst>
                                      </p:cBhvr>
                                      <p:to>
                                        <p:strVal val="visible"/>
                                      </p:to>
                                    </p:set>
                                    <p:animEffect transition="in" filter="wipe(left)">
                                      <p:cBhvr>
                                        <p:cTn id="5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P spid="12" grpId="0" build="p"/>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ình chữ nhật: Góc Tròn 6">
            <a:extLst>
              <a:ext uri="{FF2B5EF4-FFF2-40B4-BE49-F238E27FC236}">
                <a16:creationId xmlns:a16="http://schemas.microsoft.com/office/drawing/2014/main" xmlns="" id="{99284345-BAC6-DF20-1651-F937A3135C88}"/>
              </a:ext>
            </a:extLst>
          </p:cNvPr>
          <p:cNvSpPr/>
          <p:nvPr/>
        </p:nvSpPr>
        <p:spPr>
          <a:xfrm>
            <a:off x="383137" y="245661"/>
            <a:ext cx="11405589" cy="6414446"/>
          </a:xfrm>
          <a:custGeom>
            <a:avLst/>
            <a:gdLst>
              <a:gd name="connsiteX0" fmla="*/ 0 w 11405589"/>
              <a:gd name="connsiteY0" fmla="*/ 1069096 h 6414446"/>
              <a:gd name="connsiteX1" fmla="*/ 1069096 w 11405589"/>
              <a:gd name="connsiteY1" fmla="*/ 0 h 6414446"/>
              <a:gd name="connsiteX2" fmla="*/ 10336493 w 11405589"/>
              <a:gd name="connsiteY2" fmla="*/ 0 h 6414446"/>
              <a:gd name="connsiteX3" fmla="*/ 11405589 w 11405589"/>
              <a:gd name="connsiteY3" fmla="*/ 1069096 h 6414446"/>
              <a:gd name="connsiteX4" fmla="*/ 11405589 w 11405589"/>
              <a:gd name="connsiteY4" fmla="*/ 5345350 h 6414446"/>
              <a:gd name="connsiteX5" fmla="*/ 10336493 w 11405589"/>
              <a:gd name="connsiteY5" fmla="*/ 6414446 h 6414446"/>
              <a:gd name="connsiteX6" fmla="*/ 1069096 w 11405589"/>
              <a:gd name="connsiteY6" fmla="*/ 6414446 h 6414446"/>
              <a:gd name="connsiteX7" fmla="*/ 0 w 11405589"/>
              <a:gd name="connsiteY7" fmla="*/ 5345350 h 6414446"/>
              <a:gd name="connsiteX8" fmla="*/ 0 w 11405589"/>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05589" h="6414446" fill="none" extrusionOk="0">
                <a:moveTo>
                  <a:pt x="0" y="1069096"/>
                </a:moveTo>
                <a:cubicBezTo>
                  <a:pt x="-19542" y="479866"/>
                  <a:pt x="461855" y="95376"/>
                  <a:pt x="1069096" y="0"/>
                </a:cubicBezTo>
                <a:cubicBezTo>
                  <a:pt x="2228139" y="77600"/>
                  <a:pt x="8373098" y="-27269"/>
                  <a:pt x="10336493" y="0"/>
                </a:cubicBezTo>
                <a:cubicBezTo>
                  <a:pt x="10997568" y="-93171"/>
                  <a:pt x="11515173" y="510911"/>
                  <a:pt x="11405589" y="1069096"/>
                </a:cubicBezTo>
                <a:cubicBezTo>
                  <a:pt x="11514589" y="2536417"/>
                  <a:pt x="11327380" y="4353943"/>
                  <a:pt x="11405589" y="5345350"/>
                </a:cubicBezTo>
                <a:cubicBezTo>
                  <a:pt x="11393724" y="5931154"/>
                  <a:pt x="10858053" y="6444826"/>
                  <a:pt x="10336493" y="6414446"/>
                </a:cubicBezTo>
                <a:cubicBezTo>
                  <a:pt x="6233709" y="6463623"/>
                  <a:pt x="2661952" y="6291744"/>
                  <a:pt x="1069096" y="6414446"/>
                </a:cubicBezTo>
                <a:cubicBezTo>
                  <a:pt x="471191" y="6471737"/>
                  <a:pt x="-69188" y="5995367"/>
                  <a:pt x="0" y="5345350"/>
                </a:cubicBezTo>
                <a:cubicBezTo>
                  <a:pt x="47022" y="3923570"/>
                  <a:pt x="104569" y="2292304"/>
                  <a:pt x="0" y="1069096"/>
                </a:cubicBezTo>
                <a:close/>
              </a:path>
              <a:path w="11405589" h="6414446" stroke="0" extrusionOk="0">
                <a:moveTo>
                  <a:pt x="0" y="1069096"/>
                </a:moveTo>
                <a:cubicBezTo>
                  <a:pt x="32307" y="474958"/>
                  <a:pt x="522525" y="-2928"/>
                  <a:pt x="1069096" y="0"/>
                </a:cubicBezTo>
                <a:cubicBezTo>
                  <a:pt x="4921605" y="-129276"/>
                  <a:pt x="6396543" y="-77778"/>
                  <a:pt x="10336493" y="0"/>
                </a:cubicBezTo>
                <a:cubicBezTo>
                  <a:pt x="10909235" y="-56436"/>
                  <a:pt x="11389859" y="569352"/>
                  <a:pt x="11405589" y="1069096"/>
                </a:cubicBezTo>
                <a:cubicBezTo>
                  <a:pt x="11487188" y="1542640"/>
                  <a:pt x="11559889" y="3696807"/>
                  <a:pt x="11405589" y="5345350"/>
                </a:cubicBezTo>
                <a:cubicBezTo>
                  <a:pt x="11452352" y="6034414"/>
                  <a:pt x="10895439" y="6425151"/>
                  <a:pt x="10336493" y="6414446"/>
                </a:cubicBezTo>
                <a:cubicBezTo>
                  <a:pt x="7094671" y="6458666"/>
                  <a:pt x="5672775"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FB85A1"/>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67">
            <a:extLst>
              <a:ext uri="{FF2B5EF4-FFF2-40B4-BE49-F238E27FC236}">
                <a16:creationId xmlns:a16="http://schemas.microsoft.com/office/drawing/2014/main" xmlns="" id="{17F9ECD5-2043-DB7A-9281-6BD8A8510987}"/>
              </a:ext>
            </a:extLst>
          </p:cNvPr>
          <p:cNvSpPr txBox="1"/>
          <p:nvPr/>
        </p:nvSpPr>
        <p:spPr>
          <a:xfrm>
            <a:off x="2846423" y="126747"/>
            <a:ext cx="733805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a:ln w="9525">
                  <a:solidFill>
                    <a:prstClr val="white"/>
                  </a:solidFill>
                  <a:prstDash val="solid"/>
                </a:ln>
                <a:solidFill>
                  <a:srgbClr val="ED7D31">
                    <a:lumMod val="75000"/>
                  </a:srgbClr>
                </a:solidFill>
                <a:effectLst>
                  <a:outerShdw blurRad="12700" dist="38100" dir="2700000" algn="tl" rotWithShape="0">
                    <a:srgbClr val="4472C4">
                      <a:lumMod val="60000"/>
                      <a:lumOff val="40000"/>
                    </a:srgbClr>
                  </a:outerShdw>
                </a:effectLst>
                <a:uLnTx/>
                <a:uFillTx/>
                <a:latin typeface="LNTH-LuoLuoNotangYuanTi 1" pitchFamily="2" charset="-128"/>
                <a:ea typeface="LNTH-LuoLuoNotangYuanTi 1" pitchFamily="2" charset="-128"/>
                <a:cs typeface="LNTH-LuoLuoNotangYuanTi 1" pitchFamily="2" charset="-128"/>
              </a:rPr>
              <a:t>Yêu cầu cần đạt</a:t>
            </a:r>
            <a:endParaRPr kumimoji="0" lang="en-US" sz="7000" b="1" i="0" u="none" strike="noStrike" kern="1200" cap="none" spc="0" normalizeH="0" baseline="0" noProof="0" dirty="0" err="1">
              <a:ln w="9525">
                <a:solidFill>
                  <a:prstClr val="white"/>
                </a:solidFill>
                <a:prstDash val="solid"/>
              </a:ln>
              <a:solidFill>
                <a:srgbClr val="ED7D31">
                  <a:lumMod val="75000"/>
                </a:srgbClr>
              </a:solidFill>
              <a:effectLst>
                <a:outerShdw blurRad="12700" dist="38100" dir="2700000" algn="tl" rotWithShape="0">
                  <a:srgbClr val="4472C4">
                    <a:lumMod val="60000"/>
                    <a:lumOff val="40000"/>
                  </a:srgbClr>
                </a:outerShdw>
              </a:effectLst>
              <a:uLnTx/>
              <a:uFillTx/>
              <a:latin typeface="LNTH-LuoLuoNotangYuanTi 1" pitchFamily="2" charset="-128"/>
              <a:ea typeface="LNTH-LuoLuoNotangYuanTi 1" pitchFamily="2" charset="-128"/>
              <a:cs typeface="LNTH-LuoLuoNotangYuanTi 1" pitchFamily="2" charset="-128"/>
            </a:endParaRPr>
          </a:p>
        </p:txBody>
      </p:sp>
      <p:sp>
        <p:nvSpPr>
          <p:cNvPr id="12" name="Hộp Văn bản 11">
            <a:extLst>
              <a:ext uri="{FF2B5EF4-FFF2-40B4-BE49-F238E27FC236}">
                <a16:creationId xmlns:a16="http://schemas.microsoft.com/office/drawing/2014/main" xmlns="" id="{FFBFFEF3-1268-259D-4A25-DA5815B05A97}"/>
              </a:ext>
            </a:extLst>
          </p:cNvPr>
          <p:cNvSpPr txBox="1"/>
          <p:nvPr/>
        </p:nvSpPr>
        <p:spPr>
          <a:xfrm>
            <a:off x="1512087" y="1175494"/>
            <a:ext cx="9868676"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HS thực hiện được các nội dung ôn tập các kiến thức,</a:t>
            </a:r>
            <a:r>
              <a:rPr kumimoji="0" lang="en-US" sz="3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kĩ năng về các mạch kiến thức đã học: Số và Phép tính; Hình học và Đo lường; Một số yếu tố Thống kê và Xác suất; nhận biết sự hệ thống hoá của một số kiến thức, kĩ năng.</a:t>
            </a:r>
            <a:endParaRPr kumimoji="0" lang="en-US" sz="30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endParaRPr>
          </a:p>
        </p:txBody>
      </p:sp>
      <p:pic>
        <p:nvPicPr>
          <p:cNvPr id="13" name="Picture 17">
            <a:extLst>
              <a:ext uri="{FF2B5EF4-FFF2-40B4-BE49-F238E27FC236}">
                <a16:creationId xmlns:a16="http://schemas.microsoft.com/office/drawing/2014/main" xmlns="" id="{8F322A3A-26BA-C8FA-A7CF-EF54987B9F92}"/>
              </a:ext>
            </a:extLst>
          </p:cNvPr>
          <p:cNvPicPr>
            <a:picLocks noChangeAspect="1"/>
          </p:cNvPicPr>
          <p:nvPr/>
        </p:nvPicPr>
        <p:blipFill>
          <a:blip r:embed="rId2"/>
          <a:stretch>
            <a:fillRect/>
          </a:stretch>
        </p:blipFill>
        <p:spPr>
          <a:xfrm rot="20229500" flipH="1">
            <a:off x="692792" y="1068551"/>
            <a:ext cx="698323" cy="698323"/>
          </a:xfrm>
          <a:prstGeom prst="rect">
            <a:avLst/>
          </a:prstGeom>
        </p:spPr>
      </p:pic>
      <p:sp>
        <p:nvSpPr>
          <p:cNvPr id="14" name="Hộp Văn bản 13">
            <a:extLst>
              <a:ext uri="{FF2B5EF4-FFF2-40B4-BE49-F238E27FC236}">
                <a16:creationId xmlns:a16="http://schemas.microsoft.com/office/drawing/2014/main" xmlns="" id="{C39A5C90-E2AE-F89A-03EA-928F6672AF6E}"/>
              </a:ext>
            </a:extLst>
          </p:cNvPr>
          <p:cNvSpPr txBox="1"/>
          <p:nvPr/>
        </p:nvSpPr>
        <p:spPr>
          <a:xfrm>
            <a:off x="1600638" y="3284940"/>
            <a:ext cx="10006727" cy="55399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Vận dụng vào giải quyết vấn đề đơn giản của cuộc sống thực tế.</a:t>
            </a:r>
            <a:endParaRPr kumimoji="0" lang="en-US" sz="30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endParaRPr>
          </a:p>
        </p:txBody>
      </p:sp>
      <p:pic>
        <p:nvPicPr>
          <p:cNvPr id="15" name="Picture 17">
            <a:extLst>
              <a:ext uri="{FF2B5EF4-FFF2-40B4-BE49-F238E27FC236}">
                <a16:creationId xmlns:a16="http://schemas.microsoft.com/office/drawing/2014/main" xmlns="" id="{9C6C12D0-013D-B737-67EA-6586576B45AD}"/>
              </a:ext>
            </a:extLst>
          </p:cNvPr>
          <p:cNvPicPr>
            <a:picLocks noChangeAspect="1"/>
          </p:cNvPicPr>
          <p:nvPr/>
        </p:nvPicPr>
        <p:blipFill>
          <a:blip r:embed="rId2"/>
          <a:stretch>
            <a:fillRect/>
          </a:stretch>
        </p:blipFill>
        <p:spPr>
          <a:xfrm rot="20229500" flipH="1">
            <a:off x="781344" y="3177997"/>
            <a:ext cx="698323" cy="698323"/>
          </a:xfrm>
          <a:prstGeom prst="rect">
            <a:avLst/>
          </a:prstGeom>
        </p:spPr>
      </p:pic>
      <p:sp>
        <p:nvSpPr>
          <p:cNvPr id="16" name="Hộp Văn bản 15">
            <a:extLst>
              <a:ext uri="{FF2B5EF4-FFF2-40B4-BE49-F238E27FC236}">
                <a16:creationId xmlns:a16="http://schemas.microsoft.com/office/drawing/2014/main" xmlns="" id="{AA98D0FC-6E5D-BCC3-9451-1962C348924A}"/>
              </a:ext>
            </a:extLst>
          </p:cNvPr>
          <p:cNvSpPr txBox="1"/>
          <p:nvPr/>
        </p:nvSpPr>
        <p:spPr>
          <a:xfrm>
            <a:off x="1512086" y="4213385"/>
            <a:ext cx="10006727" cy="240065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HS có cơ hội phát triển các năng lực tư duy và lập luận toán học, giao tiếp toán học, mô hình hoá toán học, sử dụng công cụ và phương tiện học toán, giải quyết vấn đề toán học và các phẩm chất chăm chỉ, nhân ái, trung thực, trách nhiệm, yêu nước.</a:t>
            </a:r>
            <a:endParaRPr kumimoji="0" lang="en-US" sz="30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endParaRPr>
          </a:p>
        </p:txBody>
      </p:sp>
      <p:pic>
        <p:nvPicPr>
          <p:cNvPr id="17" name="Picture 17">
            <a:extLst>
              <a:ext uri="{FF2B5EF4-FFF2-40B4-BE49-F238E27FC236}">
                <a16:creationId xmlns:a16="http://schemas.microsoft.com/office/drawing/2014/main" xmlns="" id="{7F7FF245-F4E8-9A40-A84E-2C1A20342785}"/>
              </a:ext>
            </a:extLst>
          </p:cNvPr>
          <p:cNvPicPr>
            <a:picLocks noChangeAspect="1"/>
          </p:cNvPicPr>
          <p:nvPr/>
        </p:nvPicPr>
        <p:blipFill>
          <a:blip r:embed="rId2"/>
          <a:stretch>
            <a:fillRect/>
          </a:stretch>
        </p:blipFill>
        <p:spPr>
          <a:xfrm rot="20229500" flipH="1">
            <a:off x="781344" y="4151090"/>
            <a:ext cx="698323" cy="698323"/>
          </a:xfrm>
          <a:prstGeom prst="rect">
            <a:avLst/>
          </a:prstGeom>
        </p:spPr>
      </p:pic>
    </p:spTree>
    <p:extLst>
      <p:ext uri="{BB962C8B-B14F-4D97-AF65-F5344CB8AC3E}">
        <p14:creationId xmlns:p14="http://schemas.microsoft.com/office/powerpoint/2010/main" val="31070823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par>
                                <p:cTn id="12" presetID="16" presetClass="entr" presetSubtype="21"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2" presetClass="entr" presetSubtype="4"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Hình ảnh 18" descr="Ảnh có chứa trang phục, phim hoạt hình, cô gái, giày dép&#10;&#10;Mô tả được tạo tự động">
            <a:extLst>
              <a:ext uri="{FF2B5EF4-FFF2-40B4-BE49-F238E27FC236}">
                <a16:creationId xmlns:a16="http://schemas.microsoft.com/office/drawing/2014/main" xmlns="" id="{8B55A0A7-864D-7103-893B-41A15E2C549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168" b="52119" l="2947" r="26807">
                        <a14:foregroundMark x1="12394" y1="18248" x2="12394" y2="18248"/>
                        <a14:foregroundMark x1="16714" y1="22366" x2="22043" y2="30157"/>
                        <a14:foregroundMark x1="22043" y1="30157" x2="22043" y2="30157"/>
                        <a14:foregroundMark x1="19580" y1="14372" x2="19863" y2="24304"/>
                        <a14:foregroundMark x1="19863" y1="24304" x2="16795" y2="30884"/>
                        <a14:foregroundMark x1="16795" y1="30884" x2="11788" y2="13969"/>
                        <a14:foregroundMark x1="10941" y1="15987" x2="18732" y2="18934"/>
                        <a14:foregroundMark x1="18732" y1="18934" x2="17723" y2="27695"/>
                        <a14:foregroundMark x1="10941" y1="15382" x2="12596" y2="22769"/>
                        <a14:foregroundMark x1="14049" y1="46750" x2="15664" y2="52119"/>
                        <a14:foregroundMark x1="22850" y1="46346" x2="21841" y2="49657"/>
                      </a14:backgroundRemoval>
                    </a14:imgEffect>
                  </a14:imgLayer>
                </a14:imgProps>
              </a:ext>
              <a:ext uri="{28A0092B-C50C-407E-A947-70E740481C1C}">
                <a14:useLocalDpi xmlns:a14="http://schemas.microsoft.com/office/drawing/2010/main" val="0"/>
              </a:ext>
            </a:extLst>
          </a:blip>
          <a:srcRect r="70171" b="48068"/>
          <a:stretch/>
        </p:blipFill>
        <p:spPr>
          <a:xfrm>
            <a:off x="8995786" y="2584886"/>
            <a:ext cx="2045677" cy="3561485"/>
          </a:xfrm>
          <a:prstGeom prst="rect">
            <a:avLst/>
          </a:prstGeom>
        </p:spPr>
      </p:pic>
      <p:grpSp>
        <p:nvGrpSpPr>
          <p:cNvPr id="4" name="Group 13">
            <a:extLst>
              <a:ext uri="{FF2B5EF4-FFF2-40B4-BE49-F238E27FC236}">
                <a16:creationId xmlns:a16="http://schemas.microsoft.com/office/drawing/2014/main" xmlns="" id="{FA8B1361-E047-A98C-9CCB-5309DC1E3343}"/>
              </a:ext>
            </a:extLst>
          </p:cNvPr>
          <p:cNvGrpSpPr/>
          <p:nvPr/>
        </p:nvGrpSpPr>
        <p:grpSpPr>
          <a:xfrm>
            <a:off x="-808384" y="569392"/>
            <a:ext cx="11158331" cy="3214665"/>
            <a:chOff x="3920561" y="8204395"/>
            <a:chExt cx="9623851" cy="3214665"/>
          </a:xfrm>
        </p:grpSpPr>
        <p:sp>
          <p:nvSpPr>
            <p:cNvPr id="5" name="TextBox 24">
              <a:extLst>
                <a:ext uri="{FF2B5EF4-FFF2-40B4-BE49-F238E27FC236}">
                  <a16:creationId xmlns:a16="http://schemas.microsoft.com/office/drawing/2014/main" xmlns="" id="{F82A480B-6876-7C95-3BA1-0E3A04359523}"/>
                </a:ext>
              </a:extLst>
            </p:cNvPr>
            <p:cNvSpPr txBox="1"/>
            <p:nvPr/>
          </p:nvSpPr>
          <p:spPr>
            <a:xfrm>
              <a:off x="4149463" y="8204395"/>
              <a:ext cx="9166049" cy="3195298"/>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0" normalizeH="0" baseline="0" noProof="0" dirty="0">
                  <a:ln w="33020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SVN-Gretoon" panose="02040603050506020204" pitchFamily="18" charset="0"/>
                  <a:ea typeface="+mn-ea"/>
                  <a:cs typeface="+mn-cs"/>
                </a:rPr>
                <a:t>TẠM BIỆT VÀ HẸN GẶP LẠI</a:t>
              </a:r>
            </a:p>
          </p:txBody>
        </p:sp>
        <p:sp>
          <p:nvSpPr>
            <p:cNvPr id="6" name="TextBox 29">
              <a:extLst>
                <a:ext uri="{FF2B5EF4-FFF2-40B4-BE49-F238E27FC236}">
                  <a16:creationId xmlns:a16="http://schemas.microsoft.com/office/drawing/2014/main" xmlns="" id="{2D0AD58E-1A11-7E23-8442-86DF35BC5518}"/>
                </a:ext>
              </a:extLst>
            </p:cNvPr>
            <p:cNvSpPr txBox="1"/>
            <p:nvPr/>
          </p:nvSpPr>
          <p:spPr>
            <a:xfrm>
              <a:off x="3920561" y="8223762"/>
              <a:ext cx="9623851" cy="3195298"/>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Gretoon" panose="02040603050506020204" pitchFamily="18" charset="0"/>
                  <a:ea typeface="+mn-ea"/>
                  <a:cs typeface="+mn-cs"/>
                </a:rPr>
                <a:t>T</a:t>
              </a:r>
              <a:r>
                <a:rPr kumimoji="0" lang="en-US" sz="80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Gretoon" panose="02040603050506020204" pitchFamily="18" charset="0"/>
                  <a:ea typeface="+mn-ea"/>
                  <a:cs typeface="+mn-cs"/>
                </a:rPr>
                <a:t>Ạ</a:t>
              </a:r>
              <a:r>
                <a:rPr kumimoji="0" lang="en-US" sz="80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Gretoon" panose="02040603050506020204" pitchFamily="18" charset="0"/>
                  <a:ea typeface="+mn-ea"/>
                  <a:cs typeface="+mn-cs"/>
                </a:rPr>
                <a:t>M</a:t>
              </a:r>
              <a:r>
                <a:rPr kumimoji="0" lang="en-US" sz="80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SVN-Gretoon" panose="02040603050506020204" pitchFamily="18" charset="0"/>
                  <a:ea typeface="+mn-ea"/>
                  <a:cs typeface="+mn-cs"/>
                </a:rPr>
                <a:t> </a:t>
              </a:r>
              <a:r>
                <a:rPr kumimoji="0" lang="en-US" sz="80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Gretoon" panose="02040603050506020204" pitchFamily="18" charset="0"/>
                  <a:ea typeface="+mn-ea"/>
                  <a:cs typeface="+mn-cs"/>
                </a:rPr>
                <a:t>B</a:t>
              </a:r>
              <a:r>
                <a:rPr kumimoji="0" lang="en-US" sz="80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Gretoon" panose="02040603050506020204" pitchFamily="18" charset="0"/>
                  <a:ea typeface="+mn-ea"/>
                  <a:cs typeface="+mn-cs"/>
                </a:rPr>
                <a:t>I</a:t>
              </a:r>
              <a:r>
                <a:rPr kumimoji="0" lang="en-US" sz="80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Gretoon" panose="02040603050506020204" pitchFamily="18" charset="0"/>
                  <a:ea typeface="+mn-ea"/>
                  <a:cs typeface="+mn-cs"/>
                </a:rPr>
                <a:t>Ệ</a:t>
              </a:r>
              <a:r>
                <a:rPr kumimoji="0" lang="en-US" sz="80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Gretoon" panose="02040603050506020204" pitchFamily="18" charset="0"/>
                  <a:ea typeface="+mn-ea"/>
                  <a:cs typeface="+mn-cs"/>
                </a:rPr>
                <a:t>T </a:t>
              </a:r>
              <a:r>
                <a:rPr kumimoji="0" lang="en-US" sz="8000" b="1" i="0" u="none" strike="noStrike" kern="1200" cap="none" spc="0" normalizeH="0" baseline="0" noProof="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Gretoon" panose="02040603050506020204" pitchFamily="18" charset="0"/>
                  <a:ea typeface="+mn-ea"/>
                  <a:cs typeface="+mn-cs"/>
                </a:rPr>
                <a:t>V</a:t>
              </a:r>
              <a:r>
                <a:rPr kumimoji="0" lang="en-US" sz="8000" b="1" i="0" u="none" strike="noStrike" kern="1200" cap="none" spc="0" normalizeH="0" baseline="0" noProof="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Gretoon" panose="02040603050506020204" pitchFamily="18" charset="0"/>
                  <a:ea typeface="+mn-ea"/>
                  <a:cs typeface="+mn-cs"/>
                </a:rPr>
                <a:t>À</a:t>
              </a:r>
              <a:r>
                <a:rPr kumimoji="0" lang="en-US" sz="8000" b="1" i="0" u="none" strike="noStrike" kern="1200" cap="none" spc="0" normalizeH="0" baseline="0" noProof="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SVN-Gretoon" panose="02040603050506020204" pitchFamily="18" charset="0"/>
                  <a:ea typeface="+mn-ea"/>
                  <a:cs typeface="+mn-cs"/>
                </a:rPr>
                <a:t> </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0" normalizeH="0" baseline="0" noProof="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Gretoon" panose="02040603050506020204" pitchFamily="18" charset="0"/>
                  <a:ea typeface="+mn-ea"/>
                  <a:cs typeface="+mn-cs"/>
                </a:rPr>
                <a:t>H</a:t>
              </a:r>
              <a:r>
                <a:rPr kumimoji="0" lang="en-US" sz="8000" b="1" i="0" u="none" strike="noStrike" kern="1200" cap="none" spc="0" normalizeH="0" baseline="0" noProof="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Gretoon" panose="02040603050506020204" pitchFamily="18" charset="0"/>
                  <a:ea typeface="+mn-ea"/>
                  <a:cs typeface="+mn-cs"/>
                </a:rPr>
                <a:t>Ẹ</a:t>
              </a:r>
              <a:r>
                <a:rPr kumimoji="0" lang="en-US" sz="8000" b="1" i="0" u="none" strike="noStrike" kern="1200" cap="none" spc="0" normalizeH="0" baseline="0" noProof="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Gretoon" panose="02040603050506020204" pitchFamily="18" charset="0"/>
                  <a:ea typeface="+mn-ea"/>
                  <a:cs typeface="+mn-cs"/>
                </a:rPr>
                <a:t>N </a:t>
              </a:r>
              <a:r>
                <a:rPr kumimoji="0" lang="en-US" sz="80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Gretoon" panose="02040603050506020204" pitchFamily="18" charset="0"/>
                  <a:ea typeface="+mn-ea"/>
                  <a:cs typeface="+mn-cs"/>
                </a:rPr>
                <a:t>G</a:t>
              </a:r>
              <a:r>
                <a:rPr kumimoji="0" lang="en-US" sz="80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Gretoon" panose="02040603050506020204" pitchFamily="18" charset="0"/>
                  <a:ea typeface="+mn-ea"/>
                  <a:cs typeface="+mn-cs"/>
                </a:rPr>
                <a:t>Ặ</a:t>
              </a:r>
              <a:r>
                <a:rPr kumimoji="0" lang="en-US" sz="80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Gretoon" panose="02040603050506020204" pitchFamily="18" charset="0"/>
                  <a:ea typeface="+mn-ea"/>
                  <a:cs typeface="+mn-cs"/>
                </a:rPr>
                <a:t>P</a:t>
              </a:r>
              <a:r>
                <a:rPr kumimoji="0" lang="en-US" sz="80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SVN-Gretoon" panose="02040603050506020204" pitchFamily="18" charset="0"/>
                  <a:ea typeface="+mn-ea"/>
                  <a:cs typeface="+mn-cs"/>
                </a:rPr>
                <a:t> </a:t>
              </a:r>
              <a:r>
                <a:rPr kumimoji="0" lang="en-US" sz="80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Gretoon" panose="02040603050506020204" pitchFamily="18" charset="0"/>
                  <a:ea typeface="+mn-ea"/>
                  <a:cs typeface="+mn-cs"/>
                </a:rPr>
                <a:t>L</a:t>
              </a:r>
              <a:r>
                <a:rPr kumimoji="0" lang="en-US" sz="80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Gretoon" panose="02040603050506020204" pitchFamily="18" charset="0"/>
                  <a:ea typeface="+mn-ea"/>
                  <a:cs typeface="+mn-cs"/>
                </a:rPr>
                <a:t>Ạ</a:t>
              </a:r>
              <a:r>
                <a:rPr kumimoji="0" lang="en-US" sz="80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Gretoon" panose="02040603050506020204" pitchFamily="18" charset="0"/>
                  <a:ea typeface="+mn-ea"/>
                  <a:cs typeface="+mn-cs"/>
                </a:rPr>
                <a:t>I </a:t>
              </a:r>
            </a:p>
          </p:txBody>
        </p:sp>
      </p:grpSp>
    </p:spTree>
    <p:extLst>
      <p:ext uri="{BB962C8B-B14F-4D97-AF65-F5344CB8AC3E}">
        <p14:creationId xmlns:p14="http://schemas.microsoft.com/office/powerpoint/2010/main" val="20525821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9" presetID="26" presetClass="emph" presetSubtype="0" repeatCount="indefinite" fill="hold" nodeType="with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xmlns="" id="{9A3AB283-50CE-81A0-3F50-C7BB29CEBA1E}"/>
              </a:ext>
            </a:extLst>
          </p:cNvPr>
          <p:cNvGrpSpPr/>
          <p:nvPr/>
        </p:nvGrpSpPr>
        <p:grpSpPr>
          <a:xfrm>
            <a:off x="89699" y="0"/>
            <a:ext cx="12102301" cy="4093326"/>
            <a:chOff x="89699" y="0"/>
            <a:chExt cx="12102301" cy="4093326"/>
          </a:xfrm>
        </p:grpSpPr>
        <p:pic>
          <p:nvPicPr>
            <p:cNvPr id="3" name="Picture 7">
              <a:extLst>
                <a:ext uri="{FF2B5EF4-FFF2-40B4-BE49-F238E27FC236}">
                  <a16:creationId xmlns:a16="http://schemas.microsoft.com/office/drawing/2014/main" xmlns="" id="{4ED66502-A2C0-F8E2-2086-DFE83AAAB35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14419" y="0"/>
              <a:ext cx="4477581" cy="3942137"/>
            </a:xfrm>
            <a:prstGeom prst="rect">
              <a:avLst/>
            </a:prstGeom>
          </p:spPr>
        </p:pic>
        <p:pic>
          <p:nvPicPr>
            <p:cNvPr id="4" name="Picture 7">
              <a:extLst>
                <a:ext uri="{FF2B5EF4-FFF2-40B4-BE49-F238E27FC236}">
                  <a16:creationId xmlns:a16="http://schemas.microsoft.com/office/drawing/2014/main" xmlns="" id="{6E33C7F4-A6C3-C1BF-C1AD-94C80946429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699" y="151189"/>
              <a:ext cx="4477581" cy="3942137"/>
            </a:xfrm>
            <a:prstGeom prst="rect">
              <a:avLst/>
            </a:prstGeom>
          </p:spPr>
        </p:pic>
        <p:grpSp>
          <p:nvGrpSpPr>
            <p:cNvPr id="5" name="Group 3">
              <a:extLst>
                <a:ext uri="{FF2B5EF4-FFF2-40B4-BE49-F238E27FC236}">
                  <a16:creationId xmlns:a16="http://schemas.microsoft.com/office/drawing/2014/main" xmlns="" id="{073CC46F-D23B-9289-F553-7BA6BD4CFBF7}"/>
                </a:ext>
              </a:extLst>
            </p:cNvPr>
            <p:cNvGrpSpPr/>
            <p:nvPr/>
          </p:nvGrpSpPr>
          <p:grpSpPr>
            <a:xfrm>
              <a:off x="1071824" y="151190"/>
              <a:ext cx="10048352" cy="2783337"/>
              <a:chOff x="1071824" y="297595"/>
              <a:chExt cx="10048352" cy="2783337"/>
            </a:xfrm>
          </p:grpSpPr>
          <p:pic>
            <p:nvPicPr>
              <p:cNvPr id="6" name="Picture 12">
                <a:extLst>
                  <a:ext uri="{FF2B5EF4-FFF2-40B4-BE49-F238E27FC236}">
                    <a16:creationId xmlns:a16="http://schemas.microsoft.com/office/drawing/2014/main" xmlns="" id="{101F02F7-743D-2F3B-F204-A60DAE90E08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632968" y="2159344"/>
                <a:ext cx="4696391" cy="921588"/>
              </a:xfrm>
              <a:prstGeom prst="rect">
                <a:avLst/>
              </a:prstGeom>
            </p:spPr>
          </p:pic>
          <p:grpSp>
            <p:nvGrpSpPr>
              <p:cNvPr id="7" name="Group 5">
                <a:extLst>
                  <a:ext uri="{FF2B5EF4-FFF2-40B4-BE49-F238E27FC236}">
                    <a16:creationId xmlns:a16="http://schemas.microsoft.com/office/drawing/2014/main" xmlns="" id="{D688C33D-36F1-484C-7448-60427E3308B4}"/>
                  </a:ext>
                </a:extLst>
              </p:cNvPr>
              <p:cNvGrpSpPr/>
              <p:nvPr/>
            </p:nvGrpSpPr>
            <p:grpSpPr>
              <a:xfrm>
                <a:off x="1071824" y="297595"/>
                <a:ext cx="10048352" cy="2662698"/>
                <a:chOff x="5250002" y="6570549"/>
                <a:chExt cx="13208091" cy="3845324"/>
              </a:xfrm>
            </p:grpSpPr>
            <p:sp>
              <p:nvSpPr>
                <p:cNvPr id="8" name="TextBox 6">
                  <a:extLst>
                    <a:ext uri="{FF2B5EF4-FFF2-40B4-BE49-F238E27FC236}">
                      <a16:creationId xmlns:a16="http://schemas.microsoft.com/office/drawing/2014/main" xmlns="" id="{1A2EDD15-BE91-537F-41E0-DA17E7848AD6}"/>
                    </a:ext>
                  </a:extLst>
                </p:cNvPr>
                <p:cNvSpPr txBox="1"/>
                <p:nvPr/>
              </p:nvSpPr>
              <p:spPr>
                <a:xfrm>
                  <a:off x="5250005" y="6585061"/>
                  <a:ext cx="13208088" cy="3830812"/>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3800" b="1" i="0" u="none" strike="noStrike" kern="1200" cap="none" spc="0" normalizeH="0" baseline="0" noProof="0">
                      <a:ln w="2762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KHỞI ĐỘNG</a:t>
                  </a:r>
                  <a:endParaRPr kumimoji="0" lang="en-US" sz="13800" b="1" i="0" u="none" strike="noStrike" kern="1200" cap="none" spc="0" normalizeH="0" baseline="0" noProof="0" dirty="0">
                    <a:ln w="2762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endParaRPr>
                </a:p>
              </p:txBody>
            </p:sp>
            <p:sp>
              <p:nvSpPr>
                <p:cNvPr id="9" name="TextBox 7">
                  <a:extLst>
                    <a:ext uri="{FF2B5EF4-FFF2-40B4-BE49-F238E27FC236}">
                      <a16:creationId xmlns:a16="http://schemas.microsoft.com/office/drawing/2014/main" xmlns="" id="{F6737315-5167-00B4-5E80-FC7168BDAF80}"/>
                    </a:ext>
                  </a:extLst>
                </p:cNvPr>
                <p:cNvSpPr txBox="1"/>
                <p:nvPr/>
              </p:nvSpPr>
              <p:spPr>
                <a:xfrm>
                  <a:off x="5250002" y="6570549"/>
                  <a:ext cx="13208091" cy="3830812"/>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3800" b="1" i="0" u="none" strike="noStrike" kern="1200" cap="none" spc="0" normalizeH="0" baseline="0" noProof="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K</a:t>
                  </a:r>
                  <a:r>
                    <a:rPr kumimoji="0" lang="en-US" sz="13800" b="1" i="0" u="none" strike="noStrike" kern="1200" cap="none" spc="0" normalizeH="0" baseline="0" noProof="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H</a:t>
                  </a:r>
                  <a:r>
                    <a:rPr kumimoji="0" lang="en-US" sz="138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Ở</a:t>
                  </a:r>
                  <a:r>
                    <a:rPr kumimoji="0" lang="en-US" sz="13800" b="1" i="0" u="none" strike="noStrike" kern="1200" cap="none" spc="0" normalizeH="0" baseline="0" noProof="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I</a:t>
                  </a:r>
                  <a:r>
                    <a:rPr kumimoji="0" lang="en-US" sz="13800" b="1" i="0" u="none" strike="noStrike" kern="1200" cap="none" spc="0" normalizeH="0" baseline="0" noProof="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 </a:t>
                  </a:r>
                  <a:r>
                    <a:rPr kumimoji="0" lang="en-US" sz="13800" b="1" i="0" u="none" strike="noStrike" kern="1200" cap="none" spc="0" normalizeH="0" baseline="0" noProof="0">
                      <a:ln w="19050">
                        <a:solidFill>
                          <a:srgbClr val="002060"/>
                        </a:solidFill>
                        <a:prstDash val="solid"/>
                      </a:ln>
                      <a:solidFill>
                        <a:srgbClr val="FF7C80"/>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Đ</a:t>
                  </a:r>
                  <a:r>
                    <a:rPr kumimoji="0" lang="en-US" sz="13800" b="1" i="0" u="none" strike="noStrike" kern="1200" cap="none" spc="0" normalizeH="0" baseline="0" noProof="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Ộ</a:t>
                  </a:r>
                  <a:r>
                    <a:rPr kumimoji="0" lang="en-US" sz="13800" b="1" i="0" u="none" strike="noStrike" kern="1200" cap="none" spc="0" normalizeH="0" baseline="0" noProof="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N</a:t>
                  </a:r>
                  <a:r>
                    <a:rPr kumimoji="0" lang="en-US" sz="13800" b="1" i="0" u="none" strike="noStrike" kern="1200" cap="none" spc="0" normalizeH="0" baseline="0" noProof="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G</a:t>
                  </a:r>
                  <a:endParaRPr kumimoji="0" lang="en-US" sz="13800" b="1" i="0" u="none" strike="noStrike" kern="1200" cap="none" spc="0" normalizeH="0" baseline="0" noProof="0" dirty="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endParaRPr>
                </a:p>
              </p:txBody>
            </p:sp>
          </p:grpSp>
        </p:grpSp>
      </p:grpSp>
      <p:sp>
        <p:nvSpPr>
          <p:cNvPr id="20" name="Bong bóng Lời nói: Hình chữ nhật với Góc Tròn 19">
            <a:extLst>
              <a:ext uri="{FF2B5EF4-FFF2-40B4-BE49-F238E27FC236}">
                <a16:creationId xmlns:a16="http://schemas.microsoft.com/office/drawing/2014/main" xmlns="" id="{AE761BCE-E4FA-28D9-66F1-CA27ED85FD60}"/>
              </a:ext>
            </a:extLst>
          </p:cNvPr>
          <p:cNvSpPr/>
          <p:nvPr/>
        </p:nvSpPr>
        <p:spPr>
          <a:xfrm>
            <a:off x="2609249" y="3470885"/>
            <a:ext cx="7343960" cy="2322952"/>
          </a:xfrm>
          <a:prstGeom prst="wedgeRoundRectCallout">
            <a:avLst>
              <a:gd name="adj1" fmla="val -49612"/>
              <a:gd name="adj2" fmla="val 24949"/>
              <a:gd name="adj3" fmla="val 16667"/>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Hộp Văn bản 20">
            <a:extLst>
              <a:ext uri="{FF2B5EF4-FFF2-40B4-BE49-F238E27FC236}">
                <a16:creationId xmlns:a16="http://schemas.microsoft.com/office/drawing/2014/main" xmlns="" id="{AA7C6548-E865-8986-C630-ECECF9245854}"/>
              </a:ext>
            </a:extLst>
          </p:cNvPr>
          <p:cNvSpPr txBox="1"/>
          <p:nvPr/>
        </p:nvSpPr>
        <p:spPr>
          <a:xfrm>
            <a:off x="2823738" y="3601309"/>
            <a:ext cx="6904184"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Các em</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thực hiện </a:t>
            </a: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h</a:t>
            </a: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eo yêu cầu</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vào bảng con. Khi </a:t>
            </a: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nghe</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hiệu lệnh giơ bảng, </a:t>
            </a: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các em</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giơ bảng nhanh nhất và </a:t>
            </a: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vẽ</a:t>
            </a:r>
            <a:r>
              <a:rPr kumimoji="0" lang="en-US" sz="3200" b="0" i="0" u="none" strike="noStrike" kern="1200" cap="none" spc="0" normalizeH="0" noProof="0">
                <a:ln>
                  <a:noFill/>
                </a:ln>
                <a:solidFill>
                  <a:prstClr val="black"/>
                </a:solidFill>
                <a:effectLst/>
                <a:uLnTx/>
                <a:uFillTx/>
                <a:latin typeface="Calibri" panose="020F0502020204030204" pitchFamily="34" charset="0"/>
                <a:ea typeface="+mn-ea"/>
                <a:cs typeface="Calibri" panose="020F0502020204030204" pitchFamily="34" charset="0"/>
              </a:rPr>
              <a:t> góc</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đúng sẽ thắng cuộc.</a:t>
            </a:r>
            <a:endParaRPr kumimoji="0" lang="en-US" sz="3200" b="1"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256089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2000">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6" presetClass="emph" presetSubtype="0" fill="hold" nodeType="after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2" name="Trò-chơi-chíu.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6" presetClass="emph" presetSubtype="0" fill="hold" nodeType="after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8" name="Trò-chơi-chíu.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eng-yeah-tre-con-www_nhacchuongvui_com">
            <a:hlinkClick r:id="" action="ppaction://media"/>
            <a:extLst>
              <a:ext uri="{FF2B5EF4-FFF2-40B4-BE49-F238E27FC236}">
                <a16:creationId xmlns:a16="http://schemas.microsoft.com/office/drawing/2014/main" xmlns="" id="{28261B59-0956-BCF9-E77F-B4097297B0C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58895" y="-609600"/>
            <a:ext cx="609600" cy="609600"/>
          </a:xfrm>
          <a:prstGeom prst="rect">
            <a:avLst/>
          </a:prstGeom>
        </p:spPr>
      </p:pic>
      <p:sp>
        <p:nvSpPr>
          <p:cNvPr id="11" name="Rectangle: Rounded Corners 7">
            <a:extLst>
              <a:ext uri="{FF2B5EF4-FFF2-40B4-BE49-F238E27FC236}">
                <a16:creationId xmlns:a16="http://schemas.microsoft.com/office/drawing/2014/main" xmlns="" id="{E4CE62CC-4186-CE02-52E3-1EEA93E8D18F}"/>
              </a:ext>
            </a:extLst>
          </p:cNvPr>
          <p:cNvSpPr/>
          <p:nvPr/>
        </p:nvSpPr>
        <p:spPr>
          <a:xfrm>
            <a:off x="4034918" y="911129"/>
            <a:ext cx="7851039" cy="5441159"/>
          </a:xfrm>
          <a:prstGeom prst="roundRect">
            <a:avLst/>
          </a:prstGeom>
          <a:solidFill>
            <a:schemeClr val="bg1">
              <a:alpha val="86000"/>
            </a:schemeClr>
          </a:solidFill>
          <a:ln w="76200">
            <a:solidFill>
              <a:srgbClr val="99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4546A"/>
                </a:solidFill>
                <a:effectLst/>
                <a:uLnTx/>
                <a:uFillTx/>
                <a:latin typeface="Calibri" panose="020F0502020204030204"/>
                <a:ea typeface="+mn-ea"/>
                <a:cs typeface="+mn-cs"/>
              </a:rPr>
              <a:t>	</a:t>
            </a:r>
            <a:endParaRPr kumimoji="0" lang="en-US" sz="60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12" name="TextBox 1">
            <a:extLst>
              <a:ext uri="{FF2B5EF4-FFF2-40B4-BE49-F238E27FC236}">
                <a16:creationId xmlns:a16="http://schemas.microsoft.com/office/drawing/2014/main" xmlns="" id="{ABA35FDE-A8DC-BC31-00D9-3407941AB857}"/>
              </a:ext>
            </a:extLst>
          </p:cNvPr>
          <p:cNvSpPr txBox="1"/>
          <p:nvPr/>
        </p:nvSpPr>
        <p:spPr>
          <a:xfrm>
            <a:off x="4432846" y="2280393"/>
            <a:ext cx="707004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effectLst/>
                <a:uLnTx/>
                <a:uFillTx/>
                <a:latin typeface="Calibri" panose="020F0502020204030204"/>
                <a:ea typeface="+mn-ea"/>
                <a:cs typeface="+mn-cs"/>
              </a:rPr>
              <a:t>Hãy vẽ góc vuông</a:t>
            </a:r>
          </a:p>
        </p:txBody>
      </p:sp>
      <p:sp>
        <p:nvSpPr>
          <p:cNvPr id="34" name="TextBox 67">
            <a:extLst>
              <a:ext uri="{FF2B5EF4-FFF2-40B4-BE49-F238E27FC236}">
                <a16:creationId xmlns:a16="http://schemas.microsoft.com/office/drawing/2014/main" xmlns="" id="{E6E8D892-712F-811A-3902-FE39849DC04D}"/>
              </a:ext>
            </a:extLst>
          </p:cNvPr>
          <p:cNvSpPr txBox="1"/>
          <p:nvPr/>
        </p:nvSpPr>
        <p:spPr>
          <a:xfrm>
            <a:off x="5694341" y="1738032"/>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9525">
                  <a:noFill/>
                  <a:prstDash val="solid"/>
                </a:ln>
                <a:solidFill>
                  <a:srgbClr val="FF5D5D"/>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Câu</a:t>
            </a: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 1:</a:t>
            </a:r>
          </a:p>
        </p:txBody>
      </p:sp>
      <p:pic>
        <p:nvPicPr>
          <p:cNvPr id="59" name="Hình ảnh 58" descr="Ảnh có chứa trang phục, phim hoạt hình, cô gái, giày dép&#10;&#10;Mô tả được tạo tự động">
            <a:extLst>
              <a:ext uri="{FF2B5EF4-FFF2-40B4-BE49-F238E27FC236}">
                <a16:creationId xmlns:a16="http://schemas.microsoft.com/office/drawing/2014/main" xmlns="" id="{0736FA55-0C7A-AF1E-54E5-B3B6D5D22644}"/>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168" b="52119" l="2947" r="26807">
                        <a14:foregroundMark x1="12394" y1="18248" x2="12394" y2="18248"/>
                        <a14:foregroundMark x1="16714" y1="22366" x2="22043" y2="30157"/>
                        <a14:foregroundMark x1="22043" y1="30157" x2="22043" y2="30157"/>
                        <a14:foregroundMark x1="19580" y1="14372" x2="19863" y2="24304"/>
                        <a14:foregroundMark x1="19863" y1="24304" x2="16795" y2="30884"/>
                        <a14:foregroundMark x1="16795" y1="30884" x2="11788" y2="13969"/>
                        <a14:foregroundMark x1="10941" y1="15987" x2="18732" y2="18934"/>
                        <a14:foregroundMark x1="18732" y1="18934" x2="17723" y2="27695"/>
                        <a14:foregroundMark x1="10941" y1="15382" x2="12596" y2="22769"/>
                        <a14:foregroundMark x1="14049" y1="46750" x2="15664" y2="52119"/>
                        <a14:foregroundMark x1="22850" y1="46346" x2="21841" y2="49657"/>
                      </a14:backgroundRemoval>
                    </a14:imgEffect>
                  </a14:imgLayer>
                </a14:imgProps>
              </a:ext>
              <a:ext uri="{28A0092B-C50C-407E-A947-70E740481C1C}">
                <a14:useLocalDpi xmlns:a14="http://schemas.microsoft.com/office/drawing/2010/main" val="0"/>
              </a:ext>
            </a:extLst>
          </a:blip>
          <a:srcRect r="70171" b="48068"/>
          <a:stretch/>
        </p:blipFill>
        <p:spPr>
          <a:xfrm flipH="1">
            <a:off x="1609203" y="2528473"/>
            <a:ext cx="2385159" cy="4152517"/>
          </a:xfrm>
          <a:prstGeom prst="rect">
            <a:avLst/>
          </a:prstGeom>
        </p:spPr>
      </p:pic>
      <p:cxnSp>
        <p:nvCxnSpPr>
          <p:cNvPr id="2" name="Đường nối Thẳng 1">
            <a:extLst>
              <a:ext uri="{FF2B5EF4-FFF2-40B4-BE49-F238E27FC236}">
                <a16:creationId xmlns:a16="http://schemas.microsoft.com/office/drawing/2014/main" xmlns="" id="{C2C432A4-13DB-243C-5E16-5C0DD667F480}"/>
              </a:ext>
            </a:extLst>
          </p:cNvPr>
          <p:cNvCxnSpPr>
            <a:cxnSpLocks/>
          </p:cNvCxnSpPr>
          <p:nvPr/>
        </p:nvCxnSpPr>
        <p:spPr>
          <a:xfrm>
            <a:off x="7072543" y="3260035"/>
            <a:ext cx="0" cy="23842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Đường nối Thẳng 2">
            <a:extLst>
              <a:ext uri="{FF2B5EF4-FFF2-40B4-BE49-F238E27FC236}">
                <a16:creationId xmlns:a16="http://schemas.microsoft.com/office/drawing/2014/main" xmlns="" id="{16AFD70A-DA80-BD82-E76A-941F83B34E47}"/>
              </a:ext>
            </a:extLst>
          </p:cNvPr>
          <p:cNvCxnSpPr>
            <a:cxnSpLocks/>
          </p:cNvCxnSpPr>
          <p:nvPr/>
        </p:nvCxnSpPr>
        <p:spPr>
          <a:xfrm>
            <a:off x="7058895" y="5640982"/>
            <a:ext cx="29159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81702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 presetClass="mediacall" presetSubtype="0" fill="hold" nodeType="withEffect">
                                  <p:stCondLst>
                                    <p:cond delay="0"/>
                                  </p:stCondLst>
                                  <p:childTnLst>
                                    <p:cmd type="call" cmd="playFrom(0.0)">
                                      <p:cBhvr>
                                        <p:cTn id="12" dur="441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eng-yeah-tre-con-www_nhacchuongvui_com">
            <a:hlinkClick r:id="" action="ppaction://media"/>
            <a:extLst>
              <a:ext uri="{FF2B5EF4-FFF2-40B4-BE49-F238E27FC236}">
                <a16:creationId xmlns:a16="http://schemas.microsoft.com/office/drawing/2014/main" xmlns="" id="{28261B59-0956-BCF9-E77F-B4097297B0C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58895" y="-609600"/>
            <a:ext cx="609600" cy="609600"/>
          </a:xfrm>
          <a:prstGeom prst="rect">
            <a:avLst/>
          </a:prstGeom>
        </p:spPr>
      </p:pic>
      <p:sp>
        <p:nvSpPr>
          <p:cNvPr id="11" name="Rectangle: Rounded Corners 7">
            <a:extLst>
              <a:ext uri="{FF2B5EF4-FFF2-40B4-BE49-F238E27FC236}">
                <a16:creationId xmlns:a16="http://schemas.microsoft.com/office/drawing/2014/main" xmlns="" id="{E4CE62CC-4186-CE02-52E3-1EEA93E8D18F}"/>
              </a:ext>
            </a:extLst>
          </p:cNvPr>
          <p:cNvSpPr/>
          <p:nvPr/>
        </p:nvSpPr>
        <p:spPr>
          <a:xfrm>
            <a:off x="4034918" y="911129"/>
            <a:ext cx="7851039" cy="5441159"/>
          </a:xfrm>
          <a:prstGeom prst="roundRect">
            <a:avLst/>
          </a:prstGeom>
          <a:solidFill>
            <a:schemeClr val="bg1">
              <a:alpha val="86000"/>
            </a:schemeClr>
          </a:solidFill>
          <a:ln w="76200">
            <a:solidFill>
              <a:srgbClr val="99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4546A"/>
                </a:solidFill>
                <a:effectLst/>
                <a:uLnTx/>
                <a:uFillTx/>
                <a:latin typeface="Calibri" panose="020F0502020204030204"/>
                <a:ea typeface="+mn-ea"/>
                <a:cs typeface="+mn-cs"/>
              </a:rPr>
              <a:t>	</a:t>
            </a:r>
            <a:endParaRPr kumimoji="0" lang="en-US" sz="60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12" name="TextBox 1">
            <a:extLst>
              <a:ext uri="{FF2B5EF4-FFF2-40B4-BE49-F238E27FC236}">
                <a16:creationId xmlns:a16="http://schemas.microsoft.com/office/drawing/2014/main" xmlns="" id="{ABA35FDE-A8DC-BC31-00D9-3407941AB857}"/>
              </a:ext>
            </a:extLst>
          </p:cNvPr>
          <p:cNvSpPr txBox="1"/>
          <p:nvPr/>
        </p:nvSpPr>
        <p:spPr>
          <a:xfrm>
            <a:off x="4432846" y="2280393"/>
            <a:ext cx="707004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effectLst/>
                <a:uLnTx/>
                <a:uFillTx/>
                <a:latin typeface="Calibri" panose="020F0502020204030204"/>
                <a:ea typeface="+mn-ea"/>
                <a:cs typeface="+mn-cs"/>
              </a:rPr>
              <a:t>Hãy vẽ góc bẹt</a:t>
            </a:r>
          </a:p>
        </p:txBody>
      </p:sp>
      <p:sp>
        <p:nvSpPr>
          <p:cNvPr id="34" name="TextBox 67">
            <a:extLst>
              <a:ext uri="{FF2B5EF4-FFF2-40B4-BE49-F238E27FC236}">
                <a16:creationId xmlns:a16="http://schemas.microsoft.com/office/drawing/2014/main" xmlns="" id="{E6E8D892-712F-811A-3902-FE39849DC04D}"/>
              </a:ext>
            </a:extLst>
          </p:cNvPr>
          <p:cNvSpPr txBox="1"/>
          <p:nvPr/>
        </p:nvSpPr>
        <p:spPr>
          <a:xfrm>
            <a:off x="5694341" y="1738032"/>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err="1">
                <a:ln w="9525">
                  <a:noFill/>
                  <a:prstDash val="solid"/>
                </a:ln>
                <a:solidFill>
                  <a:srgbClr val="FF5D5D"/>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Câu</a:t>
            </a:r>
            <a:r>
              <a:rPr kumimoji="0" lang="en-US" sz="9000" b="1" i="0" u="none" strike="noStrike" kern="1200" cap="none" spc="0" normalizeH="0" baseline="0" noProof="0">
                <a:ln w="9525">
                  <a:noFill/>
                  <a:prstDash val="solid"/>
                </a:ln>
                <a:solidFill>
                  <a:srgbClr val="FF5D5D"/>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 2:</a:t>
            </a:r>
            <a:endPar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endParaRPr>
          </a:p>
        </p:txBody>
      </p:sp>
      <p:pic>
        <p:nvPicPr>
          <p:cNvPr id="59" name="Hình ảnh 58" descr="Ảnh có chứa trang phục, phim hoạt hình, cô gái, giày dép&#10;&#10;Mô tả được tạo tự động">
            <a:extLst>
              <a:ext uri="{FF2B5EF4-FFF2-40B4-BE49-F238E27FC236}">
                <a16:creationId xmlns:a16="http://schemas.microsoft.com/office/drawing/2014/main" xmlns="" id="{0736FA55-0C7A-AF1E-54E5-B3B6D5D22644}"/>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168" b="52119" l="2947" r="26807">
                        <a14:foregroundMark x1="12394" y1="18248" x2="12394" y2="18248"/>
                        <a14:foregroundMark x1="16714" y1="22366" x2="22043" y2="30157"/>
                        <a14:foregroundMark x1="22043" y1="30157" x2="22043" y2="30157"/>
                        <a14:foregroundMark x1="19580" y1="14372" x2="19863" y2="24304"/>
                        <a14:foregroundMark x1="19863" y1="24304" x2="16795" y2="30884"/>
                        <a14:foregroundMark x1="16795" y1="30884" x2="11788" y2="13969"/>
                        <a14:foregroundMark x1="10941" y1="15987" x2="18732" y2="18934"/>
                        <a14:foregroundMark x1="18732" y1="18934" x2="17723" y2="27695"/>
                        <a14:foregroundMark x1="10941" y1="15382" x2="12596" y2="22769"/>
                        <a14:foregroundMark x1="14049" y1="46750" x2="15664" y2="52119"/>
                        <a14:foregroundMark x1="22850" y1="46346" x2="21841" y2="49657"/>
                      </a14:backgroundRemoval>
                    </a14:imgEffect>
                  </a14:imgLayer>
                </a14:imgProps>
              </a:ext>
              <a:ext uri="{28A0092B-C50C-407E-A947-70E740481C1C}">
                <a14:useLocalDpi xmlns:a14="http://schemas.microsoft.com/office/drawing/2010/main" val="0"/>
              </a:ext>
            </a:extLst>
          </a:blip>
          <a:srcRect r="70171" b="48068"/>
          <a:stretch/>
        </p:blipFill>
        <p:spPr>
          <a:xfrm flipH="1">
            <a:off x="1609203" y="2528473"/>
            <a:ext cx="2385159" cy="4152517"/>
          </a:xfrm>
          <a:prstGeom prst="rect">
            <a:avLst/>
          </a:prstGeom>
        </p:spPr>
      </p:pic>
      <p:cxnSp>
        <p:nvCxnSpPr>
          <p:cNvPr id="2" name="Đường nối Thẳng 1">
            <a:extLst>
              <a:ext uri="{FF2B5EF4-FFF2-40B4-BE49-F238E27FC236}">
                <a16:creationId xmlns:a16="http://schemas.microsoft.com/office/drawing/2014/main" xmlns="" id="{C2C432A4-13DB-243C-5E16-5C0DD667F480}"/>
              </a:ext>
            </a:extLst>
          </p:cNvPr>
          <p:cNvCxnSpPr>
            <a:cxnSpLocks/>
          </p:cNvCxnSpPr>
          <p:nvPr/>
        </p:nvCxnSpPr>
        <p:spPr>
          <a:xfrm>
            <a:off x="4885899" y="5809947"/>
            <a:ext cx="3237522" cy="32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Đường nối Thẳng 2">
            <a:extLst>
              <a:ext uri="{FF2B5EF4-FFF2-40B4-BE49-F238E27FC236}">
                <a16:creationId xmlns:a16="http://schemas.microsoft.com/office/drawing/2014/main" xmlns="" id="{16AFD70A-DA80-BD82-E76A-941F83B34E47}"/>
              </a:ext>
            </a:extLst>
          </p:cNvPr>
          <p:cNvCxnSpPr>
            <a:cxnSpLocks/>
          </p:cNvCxnSpPr>
          <p:nvPr/>
        </p:nvCxnSpPr>
        <p:spPr>
          <a:xfrm>
            <a:off x="8109773" y="5809947"/>
            <a:ext cx="29159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2701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 presetClass="mediacall" presetSubtype="0" fill="hold" nodeType="withEffect">
                                  <p:stCondLst>
                                    <p:cond delay="0"/>
                                  </p:stCondLst>
                                  <p:childTnLst>
                                    <p:cmd type="call" cmd="playFrom(0.0)">
                                      <p:cBhvr>
                                        <p:cTn id="12" dur="441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eng-yeah-tre-con-www_nhacchuongvui_com">
            <a:hlinkClick r:id="" action="ppaction://media"/>
            <a:extLst>
              <a:ext uri="{FF2B5EF4-FFF2-40B4-BE49-F238E27FC236}">
                <a16:creationId xmlns:a16="http://schemas.microsoft.com/office/drawing/2014/main" xmlns="" id="{28261B59-0956-BCF9-E77F-B4097297B0C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58895" y="-609600"/>
            <a:ext cx="609600" cy="609600"/>
          </a:xfrm>
          <a:prstGeom prst="rect">
            <a:avLst/>
          </a:prstGeom>
        </p:spPr>
      </p:pic>
      <p:sp>
        <p:nvSpPr>
          <p:cNvPr id="11" name="Rectangle: Rounded Corners 7">
            <a:extLst>
              <a:ext uri="{FF2B5EF4-FFF2-40B4-BE49-F238E27FC236}">
                <a16:creationId xmlns:a16="http://schemas.microsoft.com/office/drawing/2014/main" xmlns="" id="{E4CE62CC-4186-CE02-52E3-1EEA93E8D18F}"/>
              </a:ext>
            </a:extLst>
          </p:cNvPr>
          <p:cNvSpPr/>
          <p:nvPr/>
        </p:nvSpPr>
        <p:spPr>
          <a:xfrm>
            <a:off x="4034918" y="911129"/>
            <a:ext cx="7851039" cy="5441159"/>
          </a:xfrm>
          <a:prstGeom prst="roundRect">
            <a:avLst/>
          </a:prstGeom>
          <a:solidFill>
            <a:schemeClr val="bg1">
              <a:alpha val="86000"/>
            </a:schemeClr>
          </a:solidFill>
          <a:ln w="76200">
            <a:solidFill>
              <a:srgbClr val="99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4546A"/>
                </a:solidFill>
                <a:effectLst/>
                <a:uLnTx/>
                <a:uFillTx/>
                <a:latin typeface="Calibri" panose="020F0502020204030204"/>
                <a:ea typeface="+mn-ea"/>
                <a:cs typeface="+mn-cs"/>
              </a:rPr>
              <a:t>	</a:t>
            </a:r>
            <a:endParaRPr kumimoji="0" lang="en-US" sz="60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12" name="TextBox 1">
            <a:extLst>
              <a:ext uri="{FF2B5EF4-FFF2-40B4-BE49-F238E27FC236}">
                <a16:creationId xmlns:a16="http://schemas.microsoft.com/office/drawing/2014/main" xmlns="" id="{ABA35FDE-A8DC-BC31-00D9-3407941AB857}"/>
              </a:ext>
            </a:extLst>
          </p:cNvPr>
          <p:cNvSpPr txBox="1"/>
          <p:nvPr/>
        </p:nvSpPr>
        <p:spPr>
          <a:xfrm>
            <a:off x="4425416" y="2288508"/>
            <a:ext cx="707004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effectLst/>
                <a:uLnTx/>
                <a:uFillTx/>
                <a:latin typeface="Calibri" panose="020F0502020204030204"/>
                <a:ea typeface="+mn-ea"/>
                <a:cs typeface="+mn-cs"/>
              </a:rPr>
              <a:t>Hãy vẽ góc nhọn</a:t>
            </a:r>
          </a:p>
        </p:txBody>
      </p:sp>
      <p:sp>
        <p:nvSpPr>
          <p:cNvPr id="34" name="TextBox 67">
            <a:extLst>
              <a:ext uri="{FF2B5EF4-FFF2-40B4-BE49-F238E27FC236}">
                <a16:creationId xmlns:a16="http://schemas.microsoft.com/office/drawing/2014/main" xmlns="" id="{E6E8D892-712F-811A-3902-FE39849DC04D}"/>
              </a:ext>
            </a:extLst>
          </p:cNvPr>
          <p:cNvSpPr txBox="1"/>
          <p:nvPr/>
        </p:nvSpPr>
        <p:spPr>
          <a:xfrm>
            <a:off x="5694341" y="1738032"/>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err="1">
                <a:ln w="9525">
                  <a:noFill/>
                  <a:prstDash val="solid"/>
                </a:ln>
                <a:solidFill>
                  <a:srgbClr val="FF5D5D"/>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Câu</a:t>
            </a:r>
            <a:r>
              <a:rPr kumimoji="0" lang="en-US" sz="9000" b="1" i="0" u="none" strike="noStrike" kern="1200" cap="none" spc="0" normalizeH="0" baseline="0" noProof="0">
                <a:ln w="9525">
                  <a:noFill/>
                  <a:prstDash val="solid"/>
                </a:ln>
                <a:solidFill>
                  <a:srgbClr val="FF5D5D"/>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 3:</a:t>
            </a:r>
            <a:endPar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endParaRPr>
          </a:p>
        </p:txBody>
      </p:sp>
      <p:pic>
        <p:nvPicPr>
          <p:cNvPr id="59" name="Hình ảnh 58" descr="Ảnh có chứa trang phục, phim hoạt hình, cô gái, giày dép&#10;&#10;Mô tả được tạo tự động">
            <a:extLst>
              <a:ext uri="{FF2B5EF4-FFF2-40B4-BE49-F238E27FC236}">
                <a16:creationId xmlns:a16="http://schemas.microsoft.com/office/drawing/2014/main" xmlns="" id="{0736FA55-0C7A-AF1E-54E5-B3B6D5D22644}"/>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168" b="52119" l="2947" r="26807">
                        <a14:foregroundMark x1="12394" y1="18248" x2="12394" y2="18248"/>
                        <a14:foregroundMark x1="16714" y1="22366" x2="22043" y2="30157"/>
                        <a14:foregroundMark x1="22043" y1="30157" x2="22043" y2="30157"/>
                        <a14:foregroundMark x1="19580" y1="14372" x2="19863" y2="24304"/>
                        <a14:foregroundMark x1="19863" y1="24304" x2="16795" y2="30884"/>
                        <a14:foregroundMark x1="16795" y1="30884" x2="11788" y2="13969"/>
                        <a14:foregroundMark x1="10941" y1="15987" x2="18732" y2="18934"/>
                        <a14:foregroundMark x1="18732" y1="18934" x2="17723" y2="27695"/>
                        <a14:foregroundMark x1="10941" y1="15382" x2="12596" y2="22769"/>
                        <a14:foregroundMark x1="14049" y1="46750" x2="15664" y2="52119"/>
                        <a14:foregroundMark x1="22850" y1="46346" x2="21841" y2="49657"/>
                      </a14:backgroundRemoval>
                    </a14:imgEffect>
                  </a14:imgLayer>
                </a14:imgProps>
              </a:ext>
              <a:ext uri="{28A0092B-C50C-407E-A947-70E740481C1C}">
                <a14:useLocalDpi xmlns:a14="http://schemas.microsoft.com/office/drawing/2010/main" val="0"/>
              </a:ext>
            </a:extLst>
          </a:blip>
          <a:srcRect r="70171" b="48068"/>
          <a:stretch/>
        </p:blipFill>
        <p:spPr>
          <a:xfrm flipH="1">
            <a:off x="1609203" y="2528473"/>
            <a:ext cx="2385159" cy="4152517"/>
          </a:xfrm>
          <a:prstGeom prst="rect">
            <a:avLst/>
          </a:prstGeom>
        </p:spPr>
      </p:pic>
      <p:cxnSp>
        <p:nvCxnSpPr>
          <p:cNvPr id="2" name="Đường nối Thẳng 1">
            <a:extLst>
              <a:ext uri="{FF2B5EF4-FFF2-40B4-BE49-F238E27FC236}">
                <a16:creationId xmlns:a16="http://schemas.microsoft.com/office/drawing/2014/main" xmlns="" id="{C2C432A4-13DB-243C-5E16-5C0DD667F480}"/>
              </a:ext>
            </a:extLst>
          </p:cNvPr>
          <p:cNvCxnSpPr>
            <a:cxnSpLocks/>
          </p:cNvCxnSpPr>
          <p:nvPr/>
        </p:nvCxnSpPr>
        <p:spPr>
          <a:xfrm flipH="1">
            <a:off x="6553928" y="3844593"/>
            <a:ext cx="2248878" cy="178260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Đường nối Thẳng 2">
            <a:extLst>
              <a:ext uri="{FF2B5EF4-FFF2-40B4-BE49-F238E27FC236}">
                <a16:creationId xmlns:a16="http://schemas.microsoft.com/office/drawing/2014/main" xmlns="" id="{16AFD70A-DA80-BD82-E76A-941F83B34E47}"/>
              </a:ext>
            </a:extLst>
          </p:cNvPr>
          <p:cNvCxnSpPr>
            <a:cxnSpLocks/>
          </p:cNvCxnSpPr>
          <p:nvPr/>
        </p:nvCxnSpPr>
        <p:spPr>
          <a:xfrm>
            <a:off x="6540280" y="5623906"/>
            <a:ext cx="29159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2313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 presetClass="mediacall" presetSubtype="0" fill="hold" nodeType="withEffect">
                                  <p:stCondLst>
                                    <p:cond delay="0"/>
                                  </p:stCondLst>
                                  <p:childTnLst>
                                    <p:cmd type="call" cmd="playFrom(0.0)">
                                      <p:cBhvr>
                                        <p:cTn id="12" dur="441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ình ảnh 9" descr="Ảnh có chứa trang phục, phim hoạt hình, cô gái, giày dép&#10;&#10;Mô tả được tạo tự động">
            <a:extLst>
              <a:ext uri="{FF2B5EF4-FFF2-40B4-BE49-F238E27FC236}">
                <a16:creationId xmlns:a16="http://schemas.microsoft.com/office/drawing/2014/main" xmlns="" id="{585C46E2-6E07-F1AE-1C48-536CBEDA2DE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168" b="52119" l="2947" r="26807">
                        <a14:foregroundMark x1="12394" y1="18248" x2="12394" y2="18248"/>
                        <a14:foregroundMark x1="16714" y1="22366" x2="22043" y2="30157"/>
                        <a14:foregroundMark x1="22043" y1="30157" x2="22043" y2="30157"/>
                        <a14:foregroundMark x1="19580" y1="14372" x2="19863" y2="24304"/>
                        <a14:foregroundMark x1="19863" y1="24304" x2="16795" y2="30884"/>
                        <a14:foregroundMark x1="16795" y1="30884" x2="11788" y2="13969"/>
                        <a14:foregroundMark x1="10941" y1="15987" x2="18732" y2="18934"/>
                        <a14:foregroundMark x1="18732" y1="18934" x2="17723" y2="27695"/>
                        <a14:foregroundMark x1="10941" y1="15382" x2="12596" y2="22769"/>
                        <a14:foregroundMark x1="14049" y1="46750" x2="15664" y2="52119"/>
                        <a14:foregroundMark x1="22850" y1="46346" x2="21841" y2="49657"/>
                      </a14:backgroundRemoval>
                    </a14:imgEffect>
                  </a14:imgLayer>
                </a14:imgProps>
              </a:ext>
              <a:ext uri="{28A0092B-C50C-407E-A947-70E740481C1C}">
                <a14:useLocalDpi xmlns:a14="http://schemas.microsoft.com/office/drawing/2010/main" val="0"/>
              </a:ext>
            </a:extLst>
          </a:blip>
          <a:srcRect r="70171" b="48068"/>
          <a:stretch/>
        </p:blipFill>
        <p:spPr>
          <a:xfrm flipH="1">
            <a:off x="5083923" y="2589329"/>
            <a:ext cx="2385159" cy="4152517"/>
          </a:xfrm>
          <a:prstGeom prst="rect">
            <a:avLst/>
          </a:prstGeom>
        </p:spPr>
      </p:pic>
      <p:grpSp>
        <p:nvGrpSpPr>
          <p:cNvPr id="11" name="Group 11">
            <a:extLst>
              <a:ext uri="{FF2B5EF4-FFF2-40B4-BE49-F238E27FC236}">
                <a16:creationId xmlns:a16="http://schemas.microsoft.com/office/drawing/2014/main" xmlns="" id="{70240A4C-8E44-F947-92BF-2354D4B95299}"/>
              </a:ext>
            </a:extLst>
          </p:cNvPr>
          <p:cNvGrpSpPr/>
          <p:nvPr/>
        </p:nvGrpSpPr>
        <p:grpSpPr>
          <a:xfrm>
            <a:off x="89699" y="0"/>
            <a:ext cx="12102301" cy="4093326"/>
            <a:chOff x="89699" y="0"/>
            <a:chExt cx="12102301" cy="4093326"/>
          </a:xfrm>
        </p:grpSpPr>
        <p:pic>
          <p:nvPicPr>
            <p:cNvPr id="12" name="Picture 7">
              <a:extLst>
                <a:ext uri="{FF2B5EF4-FFF2-40B4-BE49-F238E27FC236}">
                  <a16:creationId xmlns:a16="http://schemas.microsoft.com/office/drawing/2014/main" xmlns="" id="{361A5BCB-B6B2-B952-11EC-B7D8B6882E0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714419" y="0"/>
              <a:ext cx="4477581" cy="3942137"/>
            </a:xfrm>
            <a:prstGeom prst="rect">
              <a:avLst/>
            </a:prstGeom>
          </p:spPr>
        </p:pic>
        <p:pic>
          <p:nvPicPr>
            <p:cNvPr id="13" name="Picture 7">
              <a:extLst>
                <a:ext uri="{FF2B5EF4-FFF2-40B4-BE49-F238E27FC236}">
                  <a16:creationId xmlns:a16="http://schemas.microsoft.com/office/drawing/2014/main" xmlns="" id="{AA18F38F-FEE1-37D9-AAAD-6F889DC5A2E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9699" y="151189"/>
              <a:ext cx="4477581" cy="3942137"/>
            </a:xfrm>
            <a:prstGeom prst="rect">
              <a:avLst/>
            </a:prstGeom>
          </p:spPr>
        </p:pic>
        <p:grpSp>
          <p:nvGrpSpPr>
            <p:cNvPr id="14" name="Group 3">
              <a:extLst>
                <a:ext uri="{FF2B5EF4-FFF2-40B4-BE49-F238E27FC236}">
                  <a16:creationId xmlns:a16="http://schemas.microsoft.com/office/drawing/2014/main" xmlns="" id="{4077A5D9-6C58-AF02-D51C-2F3E14DE597F}"/>
                </a:ext>
              </a:extLst>
            </p:cNvPr>
            <p:cNvGrpSpPr/>
            <p:nvPr/>
          </p:nvGrpSpPr>
          <p:grpSpPr>
            <a:xfrm>
              <a:off x="1071822" y="161236"/>
              <a:ext cx="10048354" cy="2773291"/>
              <a:chOff x="1071822" y="307641"/>
              <a:chExt cx="10048354" cy="2773291"/>
            </a:xfrm>
          </p:grpSpPr>
          <p:pic>
            <p:nvPicPr>
              <p:cNvPr id="15" name="Picture 12">
                <a:extLst>
                  <a:ext uri="{FF2B5EF4-FFF2-40B4-BE49-F238E27FC236}">
                    <a16:creationId xmlns:a16="http://schemas.microsoft.com/office/drawing/2014/main" xmlns="" id="{016CAD1C-30B6-A1F9-14D5-E852E18EE2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632968" y="2159344"/>
                <a:ext cx="4696391" cy="921588"/>
              </a:xfrm>
              <a:prstGeom prst="rect">
                <a:avLst/>
              </a:prstGeom>
            </p:spPr>
          </p:pic>
          <p:grpSp>
            <p:nvGrpSpPr>
              <p:cNvPr id="16" name="Group 5">
                <a:extLst>
                  <a:ext uri="{FF2B5EF4-FFF2-40B4-BE49-F238E27FC236}">
                    <a16:creationId xmlns:a16="http://schemas.microsoft.com/office/drawing/2014/main" xmlns="" id="{DCD5D824-47F9-F0E9-8667-C1DBEC82045B}"/>
                  </a:ext>
                </a:extLst>
              </p:cNvPr>
              <p:cNvGrpSpPr/>
              <p:nvPr/>
            </p:nvGrpSpPr>
            <p:grpSpPr>
              <a:xfrm>
                <a:off x="1071822" y="307641"/>
                <a:ext cx="10048354" cy="2665432"/>
                <a:chOff x="5250000" y="6585061"/>
                <a:chExt cx="13208093" cy="3849274"/>
              </a:xfrm>
            </p:grpSpPr>
            <p:sp>
              <p:nvSpPr>
                <p:cNvPr id="17" name="TextBox 6">
                  <a:extLst>
                    <a:ext uri="{FF2B5EF4-FFF2-40B4-BE49-F238E27FC236}">
                      <a16:creationId xmlns:a16="http://schemas.microsoft.com/office/drawing/2014/main" xmlns="" id="{2BB0FCEA-56F2-D7AD-3691-A82865231C95}"/>
                    </a:ext>
                  </a:extLst>
                </p:cNvPr>
                <p:cNvSpPr txBox="1"/>
                <p:nvPr/>
              </p:nvSpPr>
              <p:spPr>
                <a:xfrm>
                  <a:off x="5250005" y="6585061"/>
                  <a:ext cx="13208088" cy="3830813"/>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3800" b="1" i="0" u="none" strike="noStrike" kern="1200" cap="none" spc="0" normalizeH="0" baseline="0" noProof="0">
                      <a:ln w="2762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LUYỆN TẬP</a:t>
                  </a:r>
                </a:p>
              </p:txBody>
            </p:sp>
            <p:sp>
              <p:nvSpPr>
                <p:cNvPr id="18" name="TextBox 7">
                  <a:extLst>
                    <a:ext uri="{FF2B5EF4-FFF2-40B4-BE49-F238E27FC236}">
                      <a16:creationId xmlns:a16="http://schemas.microsoft.com/office/drawing/2014/main" xmlns="" id="{26A6DE0F-A5E0-C88D-2434-101A3E8830B9}"/>
                    </a:ext>
                  </a:extLst>
                </p:cNvPr>
                <p:cNvSpPr txBox="1"/>
                <p:nvPr/>
              </p:nvSpPr>
              <p:spPr>
                <a:xfrm>
                  <a:off x="5250000" y="6603522"/>
                  <a:ext cx="13208090" cy="3830813"/>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3800" b="1" i="0" u="none" strike="noStrike" kern="1200" cap="none" spc="0" normalizeH="0" baseline="0" noProof="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L</a:t>
                  </a:r>
                  <a:r>
                    <a:rPr kumimoji="0" lang="en-US" sz="13800" b="1" i="0" u="none" strike="noStrike" kern="1200" cap="none" spc="0" normalizeH="0" baseline="0" noProof="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U</a:t>
                  </a:r>
                  <a:r>
                    <a:rPr kumimoji="0" lang="en-US" sz="138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Y</a:t>
                  </a:r>
                  <a:r>
                    <a:rPr kumimoji="0" lang="en-US" sz="13800" b="1" i="0" u="none" strike="noStrike" kern="1200" cap="none" spc="0" normalizeH="0" baseline="0" noProof="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Ệ</a:t>
                  </a:r>
                  <a:r>
                    <a:rPr kumimoji="0" lang="en-US" sz="13800" b="1" i="0" u="none" strike="noStrike" kern="1200" cap="none" spc="0" normalizeH="0" baseline="0" noProof="0">
                      <a:ln w="19050">
                        <a:solidFill>
                          <a:srgbClr val="002060"/>
                        </a:solidFill>
                        <a:prstDash val="solid"/>
                      </a:ln>
                      <a:solidFill>
                        <a:srgbClr val="FF7C80"/>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N </a:t>
                  </a:r>
                  <a:r>
                    <a:rPr kumimoji="0" lang="en-US" sz="13800" b="1" i="0" u="none" strike="noStrike" kern="1200" cap="none" spc="0" normalizeH="0" baseline="0" noProof="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T</a:t>
                  </a:r>
                  <a:r>
                    <a:rPr kumimoji="0" lang="en-US" sz="13800" b="1" i="0" u="none" strike="noStrike" kern="1200" cap="none" spc="0" normalizeH="0" baseline="0" noProof="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Ậ</a:t>
                  </a:r>
                  <a:r>
                    <a:rPr kumimoji="0" lang="en-US" sz="13800" b="1" i="0" u="none" strike="noStrike" kern="1200" cap="none" spc="0" normalizeH="0" baseline="0" noProof="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P</a:t>
                  </a:r>
                  <a:endParaRPr kumimoji="0" lang="en-US" sz="13800" b="1" i="0" u="none" strike="noStrike" kern="1200" cap="none" spc="0" normalizeH="0" baseline="0" noProof="0" dirty="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endParaRPr>
                </a:p>
              </p:txBody>
            </p:sp>
          </p:grpSp>
        </p:grpSp>
      </p:grpSp>
    </p:spTree>
    <p:extLst>
      <p:ext uri="{BB962C8B-B14F-4D97-AF65-F5344CB8AC3E}">
        <p14:creationId xmlns:p14="http://schemas.microsoft.com/office/powerpoint/2010/main" val="372298328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2000">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14:bounceEnd="72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6" presetClass="emph" presetSubtype="0" fill="hold" nodeType="after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6" presetClass="emph" presetSubtype="0" fill="hold" nodeType="after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10"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7">
            <a:extLst>
              <a:ext uri="{FF2B5EF4-FFF2-40B4-BE49-F238E27FC236}">
                <a16:creationId xmlns:a16="http://schemas.microsoft.com/office/drawing/2014/main" xmlns="" id="{E4CE62CC-4186-CE02-52E3-1EEA93E8D18F}"/>
              </a:ext>
            </a:extLst>
          </p:cNvPr>
          <p:cNvSpPr/>
          <p:nvPr/>
        </p:nvSpPr>
        <p:spPr>
          <a:xfrm>
            <a:off x="298896" y="393895"/>
            <a:ext cx="11587062" cy="6119447"/>
          </a:xfrm>
          <a:prstGeom prst="roundRect">
            <a:avLst/>
          </a:prstGeom>
          <a:solidFill>
            <a:schemeClr val="bg1">
              <a:alpha val="86000"/>
            </a:schemeClr>
          </a:solidFill>
          <a:ln w="76200">
            <a:solidFill>
              <a:srgbClr val="99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4546A"/>
                </a:solidFill>
                <a:effectLst/>
                <a:uLnTx/>
                <a:uFillTx/>
                <a:latin typeface="Calibri" panose="020F0502020204030204"/>
                <a:ea typeface="+mn-ea"/>
                <a:cs typeface="+mn-cs"/>
              </a:rPr>
              <a:t>	</a:t>
            </a:r>
            <a:endParaRPr kumimoji="0" lang="en-US" sz="60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grpSp>
        <p:nvGrpSpPr>
          <p:cNvPr id="2" name="Nhóm 14">
            <a:extLst>
              <a:ext uri="{FF2B5EF4-FFF2-40B4-BE49-F238E27FC236}">
                <a16:creationId xmlns:a16="http://schemas.microsoft.com/office/drawing/2014/main" xmlns="" id="{0D4EF466-6A63-36B8-6E1F-D6F23D5DC525}"/>
              </a:ext>
            </a:extLst>
          </p:cNvPr>
          <p:cNvGrpSpPr/>
          <p:nvPr/>
        </p:nvGrpSpPr>
        <p:grpSpPr>
          <a:xfrm>
            <a:off x="1042217" y="649680"/>
            <a:ext cx="10373192" cy="784830"/>
            <a:chOff x="678426" y="514924"/>
            <a:chExt cx="10373192" cy="784830"/>
          </a:xfrm>
        </p:grpSpPr>
        <p:grpSp>
          <p:nvGrpSpPr>
            <p:cNvPr id="3" name="Nhóm 15">
              <a:extLst>
                <a:ext uri="{FF2B5EF4-FFF2-40B4-BE49-F238E27FC236}">
                  <a16:creationId xmlns:a16="http://schemas.microsoft.com/office/drawing/2014/main" xmlns="" id="{B06A97F3-3066-13EB-A901-1C1DC994B952}"/>
                </a:ext>
              </a:extLst>
            </p:cNvPr>
            <p:cNvGrpSpPr/>
            <p:nvPr/>
          </p:nvGrpSpPr>
          <p:grpSpPr>
            <a:xfrm>
              <a:off x="678426" y="514924"/>
              <a:ext cx="793415" cy="784830"/>
              <a:chOff x="678426" y="514924"/>
              <a:chExt cx="793415" cy="784830"/>
            </a:xfrm>
          </p:grpSpPr>
          <p:sp>
            <p:nvSpPr>
              <p:cNvPr id="5" name="Oval 22">
                <a:extLst>
                  <a:ext uri="{FF2B5EF4-FFF2-40B4-BE49-F238E27FC236}">
                    <a16:creationId xmlns:a16="http://schemas.microsoft.com/office/drawing/2014/main" xmlns="" id="{86E35536-49EB-7921-CBB1-5E78C764E0AF}"/>
                  </a:ext>
                </a:extLst>
              </p:cNvPr>
              <p:cNvSpPr/>
              <p:nvPr/>
            </p:nvSpPr>
            <p:spPr>
              <a:xfrm>
                <a:off x="678426" y="556818"/>
                <a:ext cx="793415" cy="742935"/>
              </a:xfrm>
              <a:prstGeom prst="ellipse">
                <a:avLst/>
              </a:prstGeom>
              <a:solidFill>
                <a:srgbClr val="FF5050"/>
              </a:solidFill>
              <a:ln w="12700" cap="flat" cmpd="sng" algn="ctr">
                <a:no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TextBox 23">
                <a:extLst>
                  <a:ext uri="{FF2B5EF4-FFF2-40B4-BE49-F238E27FC236}">
                    <a16:creationId xmlns:a16="http://schemas.microsoft.com/office/drawing/2014/main" xmlns="" id="{75E5A187-8EBF-A56B-1A11-1712723F5EB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0" cap="none" spc="0" normalizeH="0" baseline="0" noProof="0">
                    <a:ln>
                      <a:noFill/>
                    </a:ln>
                    <a:solidFill>
                      <a:prstClr val="white"/>
                    </a:solidFill>
                    <a:effectLst/>
                    <a:uLnTx/>
                    <a:uFillTx/>
                    <a:latin typeface="iCiel Pony" panose="02000000000000000000" pitchFamily="2" charset="0"/>
                    <a:ea typeface="+mn-ea"/>
                    <a:cs typeface="+mn-cs"/>
                  </a:rPr>
                  <a:t>4</a:t>
                </a:r>
                <a:endParaRPr kumimoji="0" lang="vi-VN" sz="4500" b="0" i="0" u="none" strike="noStrike" kern="0" cap="none" spc="0" normalizeH="0" baseline="0" noProof="0" dirty="0">
                  <a:ln>
                    <a:noFill/>
                  </a:ln>
                  <a:solidFill>
                    <a:prstClr val="white"/>
                  </a:solidFill>
                  <a:effectLst/>
                  <a:uLnTx/>
                  <a:uFillTx/>
                  <a:latin typeface="iCiel Pony" panose="02000000000000000000" pitchFamily="2" charset="0"/>
                  <a:ea typeface="+mn-ea"/>
                  <a:cs typeface="+mn-cs"/>
                </a:endParaRPr>
              </a:p>
            </p:txBody>
          </p:sp>
        </p:grpSp>
        <p:sp>
          <p:nvSpPr>
            <p:cNvPr id="4" name="TextBox 16">
              <a:extLst>
                <a:ext uri="{FF2B5EF4-FFF2-40B4-BE49-F238E27FC236}">
                  <a16:creationId xmlns:a16="http://schemas.microsoft.com/office/drawing/2014/main" xmlns="" id="{17A59A4B-B596-7B9F-158C-17D76D986F22}"/>
                </a:ext>
              </a:extLst>
            </p:cNvPr>
            <p:cNvSpPr txBox="1"/>
            <p:nvPr/>
          </p:nvSpPr>
          <p:spPr>
            <a:xfrm>
              <a:off x="1499138" y="528572"/>
              <a:ext cx="9552480" cy="680827"/>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Số?</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aphicFrame>
        <p:nvGraphicFramePr>
          <p:cNvPr id="7" name="Bảng 6">
            <a:extLst>
              <a:ext uri="{FF2B5EF4-FFF2-40B4-BE49-F238E27FC236}">
                <a16:creationId xmlns:a16="http://schemas.microsoft.com/office/drawing/2014/main" xmlns="" id="{771E3DD3-5674-DC25-1231-F0493F100ED0}"/>
              </a:ext>
            </a:extLst>
          </p:cNvPr>
          <p:cNvGraphicFramePr>
            <a:graphicFrameLocks noGrp="1"/>
          </p:cNvGraphicFramePr>
          <p:nvPr>
            <p:extLst/>
          </p:nvPr>
        </p:nvGraphicFramePr>
        <p:xfrm>
          <a:off x="1295022" y="1550016"/>
          <a:ext cx="10018972" cy="2469087"/>
        </p:xfrm>
        <a:graphic>
          <a:graphicData uri="http://schemas.openxmlformats.org/drawingml/2006/table">
            <a:tbl>
              <a:tblPr firstRow="1" bandRow="1">
                <a:tableStyleId>{00A15C55-8517-42AA-B614-E9B94910E393}</a:tableStyleId>
              </a:tblPr>
              <a:tblGrid>
                <a:gridCol w="2504743">
                  <a:extLst>
                    <a:ext uri="{9D8B030D-6E8A-4147-A177-3AD203B41FA5}">
                      <a16:colId xmlns:a16="http://schemas.microsoft.com/office/drawing/2014/main" xmlns="" val="844743758"/>
                    </a:ext>
                  </a:extLst>
                </a:gridCol>
                <a:gridCol w="2504743">
                  <a:extLst>
                    <a:ext uri="{9D8B030D-6E8A-4147-A177-3AD203B41FA5}">
                      <a16:colId xmlns:a16="http://schemas.microsoft.com/office/drawing/2014/main" xmlns="" val="2018555335"/>
                    </a:ext>
                  </a:extLst>
                </a:gridCol>
                <a:gridCol w="2504743">
                  <a:extLst>
                    <a:ext uri="{9D8B030D-6E8A-4147-A177-3AD203B41FA5}">
                      <a16:colId xmlns:a16="http://schemas.microsoft.com/office/drawing/2014/main" xmlns="" val="1711923854"/>
                    </a:ext>
                  </a:extLst>
                </a:gridCol>
                <a:gridCol w="2504743">
                  <a:extLst>
                    <a:ext uri="{9D8B030D-6E8A-4147-A177-3AD203B41FA5}">
                      <a16:colId xmlns:a16="http://schemas.microsoft.com/office/drawing/2014/main" xmlns="" val="3633191674"/>
                    </a:ext>
                  </a:extLst>
                </a:gridCol>
              </a:tblGrid>
              <a:tr h="670767">
                <a:tc>
                  <a:txBody>
                    <a:bodyPr/>
                    <a:lstStyle/>
                    <a:p>
                      <a:pPr algn="ctr"/>
                      <a:r>
                        <a:rPr lang="en-US" sz="3200" b="0">
                          <a:solidFill>
                            <a:schemeClr val="tx1"/>
                          </a:solidFill>
                        </a:rPr>
                        <a:t>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a:solidFill>
                            <a:schemeClr val="tx1"/>
                          </a:solidFill>
                        </a:rPr>
                        <a:t>dm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a:solidFill>
                            <a:schemeClr val="tx1"/>
                          </a:solidFill>
                        </a:rPr>
                        <a:t>cm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a:solidFill>
                            <a:schemeClr val="tx1"/>
                          </a:solidFill>
                        </a:rPr>
                        <a:t>mm</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412363132"/>
                  </a:ext>
                </a:extLst>
              </a:tr>
              <a:tr h="1515979">
                <a:tc>
                  <a:txBody>
                    <a:bodyPr/>
                    <a:lstStyle/>
                    <a:p>
                      <a:pPr algn="l"/>
                      <a:r>
                        <a:rPr lang="en-US" sz="2800" b="0">
                          <a:solidFill>
                            <a:schemeClr val="tx1"/>
                          </a:solidFill>
                        </a:rPr>
                        <a:t>   1 m</a:t>
                      </a:r>
                    </a:p>
                    <a:p>
                      <a:pPr algn="l"/>
                      <a:r>
                        <a:rPr lang="en-US" sz="2800" b="0">
                          <a:solidFill>
                            <a:schemeClr val="tx1"/>
                          </a:solidFill>
                        </a:rPr>
                        <a:t>= </a:t>
                      </a:r>
                      <a:r>
                        <a:rPr lang="en-US" sz="2800" b="1">
                          <a:solidFill>
                            <a:srgbClr val="0070C0"/>
                          </a:solidFill>
                        </a:rPr>
                        <a:t>.?.</a:t>
                      </a:r>
                      <a:r>
                        <a:rPr lang="en-US" sz="2800" b="0">
                          <a:solidFill>
                            <a:schemeClr val="tx1"/>
                          </a:solidFill>
                        </a:rPr>
                        <a:t> dm</a:t>
                      </a:r>
                    </a:p>
                    <a:p>
                      <a:pPr algn="l"/>
                      <a:r>
                        <a:rPr lang="en-US" sz="2800" b="0">
                          <a:solidFill>
                            <a:schemeClr val="tx1"/>
                          </a:solidFill>
                        </a:rPr>
                        <a:t>= </a:t>
                      </a:r>
                      <a:r>
                        <a:rPr lang="en-US" sz="2800" b="1">
                          <a:solidFill>
                            <a:srgbClr val="0070C0"/>
                          </a:solidFill>
                        </a:rPr>
                        <a:t>.?.</a:t>
                      </a:r>
                      <a:r>
                        <a:rPr lang="en-US" sz="2800" b="0">
                          <a:solidFill>
                            <a:schemeClr val="tx1"/>
                          </a:solidFill>
                        </a:rPr>
                        <a:t> cm</a:t>
                      </a:r>
                    </a:p>
                    <a:p>
                      <a:pPr algn="l"/>
                      <a:r>
                        <a:rPr lang="en-US" sz="2800" b="0">
                          <a:solidFill>
                            <a:schemeClr val="tx1"/>
                          </a:solidFill>
                        </a:rPr>
                        <a:t>= </a:t>
                      </a:r>
                      <a:r>
                        <a:rPr lang="en-US" sz="2800" b="1">
                          <a:solidFill>
                            <a:srgbClr val="0070C0"/>
                          </a:solidFill>
                        </a:rPr>
                        <a:t>.?.</a:t>
                      </a:r>
                      <a:r>
                        <a:rPr lang="en-US" sz="2800" b="0">
                          <a:solidFill>
                            <a:schemeClr val="tx1"/>
                          </a:solidFill>
                        </a:rPr>
                        <a:t> mm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800" b="0">
                        <a:solidFill>
                          <a:schemeClr val="tx1"/>
                        </a:solidFill>
                      </a:endParaRPr>
                    </a:p>
                    <a:p>
                      <a:pPr algn="l"/>
                      <a:r>
                        <a:rPr lang="en-US" sz="2800" b="0">
                          <a:solidFill>
                            <a:schemeClr val="tx1"/>
                          </a:solidFill>
                        </a:rPr>
                        <a:t>   1 dm</a:t>
                      </a:r>
                    </a:p>
                    <a:p>
                      <a:pPr algn="l"/>
                      <a:r>
                        <a:rPr lang="en-US" sz="2800" b="0">
                          <a:solidFill>
                            <a:schemeClr val="tx1"/>
                          </a:solidFill>
                        </a:rPr>
                        <a:t>= </a:t>
                      </a:r>
                      <a:r>
                        <a:rPr lang="en-US" sz="2800" b="1">
                          <a:solidFill>
                            <a:srgbClr val="0070C0"/>
                          </a:solidFill>
                        </a:rPr>
                        <a:t>.?.</a:t>
                      </a:r>
                      <a:r>
                        <a:rPr lang="en-US" sz="2800" b="0">
                          <a:solidFill>
                            <a:schemeClr val="tx1"/>
                          </a:solidFill>
                        </a:rPr>
                        <a:t> cm</a:t>
                      </a:r>
                    </a:p>
                    <a:p>
                      <a:pPr algn="l"/>
                      <a:r>
                        <a:rPr lang="en-US" sz="2800" b="0">
                          <a:solidFill>
                            <a:schemeClr val="tx1"/>
                          </a:solidFill>
                        </a:rPr>
                        <a:t>= </a:t>
                      </a:r>
                      <a:r>
                        <a:rPr lang="en-US" sz="2800" b="1">
                          <a:solidFill>
                            <a:srgbClr val="0070C0"/>
                          </a:solidFill>
                        </a:rPr>
                        <a:t>.?.</a:t>
                      </a:r>
                      <a:r>
                        <a:rPr lang="en-US" sz="2800" b="0">
                          <a:solidFill>
                            <a:schemeClr val="tx1"/>
                          </a:solidFill>
                        </a:rPr>
                        <a:t> mm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800" b="0">
                        <a:solidFill>
                          <a:schemeClr val="tx1"/>
                        </a:solidFill>
                      </a:endParaRPr>
                    </a:p>
                    <a:p>
                      <a:pPr algn="l"/>
                      <a:endParaRPr lang="en-US" sz="2800" b="0">
                        <a:solidFill>
                          <a:schemeClr val="tx1"/>
                        </a:solidFill>
                      </a:endParaRPr>
                    </a:p>
                    <a:p>
                      <a:pPr algn="l"/>
                      <a:r>
                        <a:rPr lang="en-US" sz="2800" b="0">
                          <a:solidFill>
                            <a:schemeClr val="tx1"/>
                          </a:solidFill>
                        </a:rPr>
                        <a:t>   1 cm</a:t>
                      </a:r>
                    </a:p>
                    <a:p>
                      <a:pPr algn="l"/>
                      <a:r>
                        <a:rPr lang="en-US" sz="2800" b="0">
                          <a:solidFill>
                            <a:schemeClr val="tx1"/>
                          </a:solidFill>
                        </a:rPr>
                        <a:t>= </a:t>
                      </a:r>
                      <a:r>
                        <a:rPr lang="en-US" sz="2800" b="1">
                          <a:solidFill>
                            <a:srgbClr val="0070C0"/>
                          </a:solidFill>
                        </a:rPr>
                        <a:t>.?.</a:t>
                      </a:r>
                      <a:r>
                        <a:rPr lang="en-US" sz="2800" b="0">
                          <a:solidFill>
                            <a:schemeClr val="tx1"/>
                          </a:solidFill>
                        </a:rPr>
                        <a:t> mm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2800" b="0">
                        <a:solidFill>
                          <a:schemeClr val="tx1"/>
                        </a:solidFill>
                      </a:endParaRPr>
                    </a:p>
                    <a:p>
                      <a:pPr algn="l"/>
                      <a:endParaRPr lang="en-US" sz="2800" b="0">
                        <a:solidFill>
                          <a:schemeClr val="tx1"/>
                        </a:solidFill>
                      </a:endParaRPr>
                    </a:p>
                    <a:p>
                      <a:pPr algn="l"/>
                      <a:endParaRPr lang="en-US" sz="2800" b="0">
                        <a:solidFill>
                          <a:schemeClr val="tx1"/>
                        </a:solidFill>
                      </a:endParaRPr>
                    </a:p>
                    <a:p>
                      <a:pPr algn="l"/>
                      <a:r>
                        <a:rPr lang="en-US" sz="2800" b="0">
                          <a:solidFill>
                            <a:schemeClr val="tx1"/>
                          </a:solidFill>
                        </a:rPr>
                        <a:t>1 mm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61533281"/>
                  </a:ext>
                </a:extLst>
              </a:tr>
            </a:tbl>
          </a:graphicData>
        </a:graphic>
      </p:graphicFrame>
      <p:sp>
        <p:nvSpPr>
          <p:cNvPr id="10" name="Hộp Văn bản 9">
            <a:extLst>
              <a:ext uri="{FF2B5EF4-FFF2-40B4-BE49-F238E27FC236}">
                <a16:creationId xmlns:a16="http://schemas.microsoft.com/office/drawing/2014/main" xmlns="" id="{4E6C5301-CE3E-82C0-8BE4-B049CB8AE7DC}"/>
              </a:ext>
            </a:extLst>
          </p:cNvPr>
          <p:cNvSpPr txBox="1"/>
          <p:nvPr/>
        </p:nvSpPr>
        <p:spPr>
          <a:xfrm>
            <a:off x="647414" y="4221990"/>
            <a:ext cx="7383438" cy="1015663"/>
          </a:xfrm>
          <a:prstGeom prst="rect">
            <a:avLst/>
          </a:prstGeom>
          <a:noFill/>
        </p:spPr>
        <p:txBody>
          <a:bodyPr wrap="square">
            <a:spAutoFit/>
          </a:bodyPr>
          <a:lstStyle/>
          <a:p>
            <a:r>
              <a:rPr lang="vi-VN" sz="3000">
                <a:latin typeface="Calibri" panose="020F0502020204030204" pitchFamily="34" charset="0"/>
                <a:cs typeface="Calibri" panose="020F0502020204030204" pitchFamily="34" charset="0"/>
              </a:rPr>
              <a:t>Hai đơn vị đo độ dài liền nhau trong bảng:</a:t>
            </a:r>
          </a:p>
          <a:p>
            <a:r>
              <a:rPr lang="vi-VN" sz="3000" i="1">
                <a:latin typeface="Calibri" panose="020F0502020204030204" pitchFamily="34" charset="0"/>
                <a:cs typeface="Calibri" panose="020F0502020204030204" pitchFamily="34" charset="0"/>
              </a:rPr>
              <a:t>Đơn vị lớn hơn gấp </a:t>
            </a:r>
            <a:r>
              <a:rPr lang="en-US" sz="3000" b="1" i="1">
                <a:solidFill>
                  <a:srgbClr val="0070C0"/>
                </a:solidFill>
                <a:latin typeface="Calibri" panose="020F0502020204030204" pitchFamily="34" charset="0"/>
                <a:cs typeface="Calibri" panose="020F0502020204030204" pitchFamily="34" charset="0"/>
              </a:rPr>
              <a:t>.?.</a:t>
            </a:r>
            <a:r>
              <a:rPr lang="vi-VN" sz="3000" i="1">
                <a:latin typeface="Calibri" panose="020F0502020204030204" pitchFamily="34" charset="0"/>
                <a:cs typeface="Calibri" panose="020F0502020204030204" pitchFamily="34" charset="0"/>
              </a:rPr>
              <a:t> lần đơn vị bé hơn.</a:t>
            </a:r>
            <a:endParaRPr lang="en-US" sz="3000" i="1">
              <a:latin typeface="Calibri" panose="020F0502020204030204" pitchFamily="34" charset="0"/>
              <a:cs typeface="Calibri" panose="020F0502020204030204" pitchFamily="34" charset="0"/>
            </a:endParaRPr>
          </a:p>
        </p:txBody>
      </p:sp>
      <p:sp>
        <p:nvSpPr>
          <p:cNvPr id="18" name="Hộp Văn bản 17">
            <a:extLst>
              <a:ext uri="{FF2B5EF4-FFF2-40B4-BE49-F238E27FC236}">
                <a16:creationId xmlns:a16="http://schemas.microsoft.com/office/drawing/2014/main" xmlns="" id="{D5A3A6CE-49CA-C09F-AAFC-24EC0243AA0C}"/>
              </a:ext>
            </a:extLst>
          </p:cNvPr>
          <p:cNvSpPr txBox="1"/>
          <p:nvPr/>
        </p:nvSpPr>
        <p:spPr>
          <a:xfrm>
            <a:off x="2189611" y="5454363"/>
            <a:ext cx="7383438" cy="553998"/>
          </a:xfrm>
          <a:prstGeom prst="rect">
            <a:avLst/>
          </a:prstGeom>
          <a:noFill/>
        </p:spPr>
        <p:txBody>
          <a:bodyPr wrap="square">
            <a:spAutoFit/>
          </a:bodyPr>
          <a:lstStyle/>
          <a:p>
            <a:r>
              <a:rPr lang="vi-VN" sz="3000">
                <a:latin typeface="Calibri" panose="020F0502020204030204" pitchFamily="34" charset="0"/>
                <a:cs typeface="Calibri" panose="020F0502020204030204" pitchFamily="34" charset="0"/>
              </a:rPr>
              <a:t>m = </a:t>
            </a:r>
            <a:r>
              <a:rPr lang="en-US" sz="3000" b="1">
                <a:solidFill>
                  <a:srgbClr val="0070C0"/>
                </a:solidFill>
                <a:latin typeface="Calibri" panose="020F0502020204030204" pitchFamily="34" charset="0"/>
                <a:cs typeface="Calibri" panose="020F0502020204030204" pitchFamily="34" charset="0"/>
              </a:rPr>
              <a:t>.?</a:t>
            </a:r>
            <a:r>
              <a:rPr lang="vi-VN" sz="3000" b="1">
                <a:solidFill>
                  <a:srgbClr val="0070C0"/>
                </a:solidFill>
                <a:latin typeface="Calibri" panose="020F0502020204030204" pitchFamily="34" charset="0"/>
                <a:cs typeface="Calibri" panose="020F0502020204030204" pitchFamily="34" charset="0"/>
              </a:rPr>
              <a:t>.</a:t>
            </a:r>
            <a:r>
              <a:rPr lang="vi-VN" sz="3000">
                <a:latin typeface="Calibri" panose="020F0502020204030204" pitchFamily="34" charset="0"/>
                <a:cs typeface="Calibri" panose="020F0502020204030204" pitchFamily="34" charset="0"/>
              </a:rPr>
              <a:t> </a:t>
            </a:r>
            <a:r>
              <a:rPr lang="en-US" sz="3000">
                <a:latin typeface="Calibri" panose="020F0502020204030204" pitchFamily="34" charset="0"/>
                <a:cs typeface="Calibri" panose="020F0502020204030204" pitchFamily="34" charset="0"/>
              </a:rPr>
              <a:t>d</a:t>
            </a:r>
            <a:r>
              <a:rPr lang="vi-VN" sz="3000">
                <a:latin typeface="Calibri" panose="020F0502020204030204" pitchFamily="34" charset="0"/>
                <a:cs typeface="Calibri" panose="020F0502020204030204" pitchFamily="34" charset="0"/>
              </a:rPr>
              <a:t>m</a:t>
            </a:r>
            <a:r>
              <a:rPr lang="en-US" sz="3000">
                <a:latin typeface="Calibri" panose="020F0502020204030204" pitchFamily="34" charset="0"/>
                <a:cs typeface="Calibri" panose="020F0502020204030204" pitchFamily="34" charset="0"/>
              </a:rPr>
              <a:t>,         cm = </a:t>
            </a:r>
            <a:r>
              <a:rPr lang="en-US" sz="3000" b="1">
                <a:solidFill>
                  <a:srgbClr val="0070C0"/>
                </a:solidFill>
                <a:latin typeface="Calibri" panose="020F0502020204030204" pitchFamily="34" charset="0"/>
                <a:cs typeface="Calibri" panose="020F0502020204030204" pitchFamily="34" charset="0"/>
              </a:rPr>
              <a:t>.?.</a:t>
            </a:r>
            <a:r>
              <a:rPr lang="en-US" sz="3000">
                <a:latin typeface="Calibri" panose="020F0502020204030204" pitchFamily="34" charset="0"/>
                <a:cs typeface="Calibri" panose="020F0502020204030204" pitchFamily="34" charset="0"/>
              </a:rPr>
              <a:t> mm</a:t>
            </a:r>
            <a:endParaRPr lang="en-US" sz="3000" i="1">
              <a:latin typeface="Calibri" panose="020F0502020204030204" pitchFamily="34" charset="0"/>
              <a:cs typeface="Calibri" panose="020F0502020204030204" pitchFamily="34" charset="0"/>
            </a:endParaRPr>
          </a:p>
        </p:txBody>
      </p:sp>
      <p:grpSp>
        <p:nvGrpSpPr>
          <p:cNvPr id="19" name="Nhóm 18">
            <a:extLst>
              <a:ext uri="{FF2B5EF4-FFF2-40B4-BE49-F238E27FC236}">
                <a16:creationId xmlns:a16="http://schemas.microsoft.com/office/drawing/2014/main" xmlns="" id="{DB332042-3533-A746-A201-C5C67A945BEF}"/>
              </a:ext>
            </a:extLst>
          </p:cNvPr>
          <p:cNvGrpSpPr/>
          <p:nvPr/>
        </p:nvGrpSpPr>
        <p:grpSpPr>
          <a:xfrm>
            <a:off x="1563231" y="5209362"/>
            <a:ext cx="765076" cy="1091627"/>
            <a:chOff x="7131440" y="4336769"/>
            <a:chExt cx="765076" cy="1091627"/>
          </a:xfrm>
        </p:grpSpPr>
        <p:sp>
          <p:nvSpPr>
            <p:cNvPr id="20" name="Hộp Văn bản 19">
              <a:extLst>
                <a:ext uri="{FF2B5EF4-FFF2-40B4-BE49-F238E27FC236}">
                  <a16:creationId xmlns:a16="http://schemas.microsoft.com/office/drawing/2014/main" xmlns="" id="{12E4804D-813B-2FEB-80FF-1AF13EA7AF3F}"/>
                </a:ext>
              </a:extLst>
            </p:cNvPr>
            <p:cNvSpPr txBox="1"/>
            <p:nvPr/>
          </p:nvSpPr>
          <p:spPr>
            <a:xfrm flipH="1">
              <a:off x="7131440" y="4336769"/>
              <a:ext cx="765076" cy="584775"/>
            </a:xfrm>
            <a:prstGeom prst="rect">
              <a:avLst/>
            </a:prstGeom>
            <a:noFill/>
          </p:spPr>
          <p:txBody>
            <a:bodyPr wrap="square" rtlCol="0">
              <a:spAutoFit/>
            </a:bodyPr>
            <a:lstStyle/>
            <a:p>
              <a:pPr algn="ctr"/>
              <a:r>
                <a:rPr lang="en-US" sz="3200">
                  <a:solidFill>
                    <a:srgbClr val="000000"/>
                  </a:solidFill>
                  <a:latin typeface="Calibri" panose="020F0502020204030204" pitchFamily="34" charset="0"/>
                  <a:cs typeface="Calibri" panose="020F0502020204030204" pitchFamily="34" charset="0"/>
                </a:rPr>
                <a:t>1</a:t>
              </a:r>
            </a:p>
          </p:txBody>
        </p:sp>
        <p:sp>
          <p:nvSpPr>
            <p:cNvPr id="21" name="Hộp Văn bản 20">
              <a:extLst>
                <a:ext uri="{FF2B5EF4-FFF2-40B4-BE49-F238E27FC236}">
                  <a16:creationId xmlns:a16="http://schemas.microsoft.com/office/drawing/2014/main" xmlns="" id="{6938BBFF-B99A-647D-C70A-764225EB592F}"/>
                </a:ext>
              </a:extLst>
            </p:cNvPr>
            <p:cNvSpPr txBox="1"/>
            <p:nvPr/>
          </p:nvSpPr>
          <p:spPr>
            <a:xfrm flipH="1">
              <a:off x="7139801" y="4843621"/>
              <a:ext cx="729419" cy="584775"/>
            </a:xfrm>
            <a:prstGeom prst="rect">
              <a:avLst/>
            </a:prstGeom>
            <a:noFill/>
          </p:spPr>
          <p:txBody>
            <a:bodyPr wrap="square" rtlCol="0">
              <a:spAutoFit/>
            </a:bodyPr>
            <a:lstStyle/>
            <a:p>
              <a:pPr algn="ctr"/>
              <a:r>
                <a:rPr lang="en-US" sz="3200">
                  <a:solidFill>
                    <a:srgbClr val="000000"/>
                  </a:solidFill>
                  <a:latin typeface="Calibri" panose="020F0502020204030204" pitchFamily="34" charset="0"/>
                  <a:cs typeface="Calibri" panose="020F0502020204030204" pitchFamily="34" charset="0"/>
                </a:rPr>
                <a:t>10</a:t>
              </a:r>
            </a:p>
          </p:txBody>
        </p:sp>
        <p:cxnSp>
          <p:nvCxnSpPr>
            <p:cNvPr id="22" name="Đường nối Thẳng 21">
              <a:extLst>
                <a:ext uri="{FF2B5EF4-FFF2-40B4-BE49-F238E27FC236}">
                  <a16:creationId xmlns:a16="http://schemas.microsoft.com/office/drawing/2014/main" xmlns="" id="{077CE855-8EBA-6971-689A-581A7698B26F}"/>
                </a:ext>
              </a:extLst>
            </p:cNvPr>
            <p:cNvCxnSpPr>
              <a:cxnSpLocks/>
            </p:cNvCxnSpPr>
            <p:nvPr/>
          </p:nvCxnSpPr>
          <p:spPr>
            <a:xfrm>
              <a:off x="7260608" y="4876151"/>
              <a:ext cx="4776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Nhóm 26">
            <a:extLst>
              <a:ext uri="{FF2B5EF4-FFF2-40B4-BE49-F238E27FC236}">
                <a16:creationId xmlns:a16="http://schemas.microsoft.com/office/drawing/2014/main" xmlns="" id="{1CD6F2D6-3392-A2D4-0D61-9A88E182916C}"/>
              </a:ext>
            </a:extLst>
          </p:cNvPr>
          <p:cNvGrpSpPr/>
          <p:nvPr/>
        </p:nvGrpSpPr>
        <p:grpSpPr>
          <a:xfrm>
            <a:off x="4035750" y="5248323"/>
            <a:ext cx="765076" cy="1091627"/>
            <a:chOff x="7131440" y="4336769"/>
            <a:chExt cx="765076" cy="1091627"/>
          </a:xfrm>
        </p:grpSpPr>
        <p:sp>
          <p:nvSpPr>
            <p:cNvPr id="28" name="Hộp Văn bản 27">
              <a:extLst>
                <a:ext uri="{FF2B5EF4-FFF2-40B4-BE49-F238E27FC236}">
                  <a16:creationId xmlns:a16="http://schemas.microsoft.com/office/drawing/2014/main" xmlns="" id="{D8A02D87-603B-D0C9-609A-9BD32D5E224C}"/>
                </a:ext>
              </a:extLst>
            </p:cNvPr>
            <p:cNvSpPr txBox="1"/>
            <p:nvPr/>
          </p:nvSpPr>
          <p:spPr>
            <a:xfrm flipH="1">
              <a:off x="7131440" y="4336769"/>
              <a:ext cx="765076" cy="584775"/>
            </a:xfrm>
            <a:prstGeom prst="rect">
              <a:avLst/>
            </a:prstGeom>
            <a:noFill/>
          </p:spPr>
          <p:txBody>
            <a:bodyPr wrap="square" rtlCol="0">
              <a:spAutoFit/>
            </a:bodyPr>
            <a:lstStyle/>
            <a:p>
              <a:pPr algn="ctr"/>
              <a:r>
                <a:rPr lang="en-US" sz="3200">
                  <a:solidFill>
                    <a:srgbClr val="000000"/>
                  </a:solidFill>
                  <a:latin typeface="Calibri" panose="020F0502020204030204" pitchFamily="34" charset="0"/>
                  <a:cs typeface="Calibri" panose="020F0502020204030204" pitchFamily="34" charset="0"/>
                </a:rPr>
                <a:t>1</a:t>
              </a:r>
            </a:p>
          </p:txBody>
        </p:sp>
        <p:sp>
          <p:nvSpPr>
            <p:cNvPr id="29" name="Hộp Văn bản 28">
              <a:extLst>
                <a:ext uri="{FF2B5EF4-FFF2-40B4-BE49-F238E27FC236}">
                  <a16:creationId xmlns:a16="http://schemas.microsoft.com/office/drawing/2014/main" xmlns="" id="{2DB539CB-47F1-CB40-D9AE-8FB113187540}"/>
                </a:ext>
              </a:extLst>
            </p:cNvPr>
            <p:cNvSpPr txBox="1"/>
            <p:nvPr/>
          </p:nvSpPr>
          <p:spPr>
            <a:xfrm flipH="1">
              <a:off x="7139801" y="4843621"/>
              <a:ext cx="729419" cy="584775"/>
            </a:xfrm>
            <a:prstGeom prst="rect">
              <a:avLst/>
            </a:prstGeom>
            <a:noFill/>
          </p:spPr>
          <p:txBody>
            <a:bodyPr wrap="square" rtlCol="0">
              <a:spAutoFit/>
            </a:bodyPr>
            <a:lstStyle/>
            <a:p>
              <a:pPr algn="ctr"/>
              <a:r>
                <a:rPr lang="en-US" sz="3200">
                  <a:solidFill>
                    <a:srgbClr val="000000"/>
                  </a:solidFill>
                  <a:latin typeface="Calibri" panose="020F0502020204030204" pitchFamily="34" charset="0"/>
                  <a:cs typeface="Calibri" panose="020F0502020204030204" pitchFamily="34" charset="0"/>
                </a:rPr>
                <a:t>10</a:t>
              </a:r>
            </a:p>
          </p:txBody>
        </p:sp>
        <p:cxnSp>
          <p:nvCxnSpPr>
            <p:cNvPr id="30" name="Đường nối Thẳng 29">
              <a:extLst>
                <a:ext uri="{FF2B5EF4-FFF2-40B4-BE49-F238E27FC236}">
                  <a16:creationId xmlns:a16="http://schemas.microsoft.com/office/drawing/2014/main" xmlns="" id="{9A31B6EB-55E2-5F88-680B-CCD090FBC548}"/>
                </a:ext>
              </a:extLst>
            </p:cNvPr>
            <p:cNvCxnSpPr>
              <a:cxnSpLocks/>
            </p:cNvCxnSpPr>
            <p:nvPr/>
          </p:nvCxnSpPr>
          <p:spPr>
            <a:xfrm>
              <a:off x="7260608" y="4876151"/>
              <a:ext cx="4776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Hộp Văn bản 30">
            <a:extLst>
              <a:ext uri="{FF2B5EF4-FFF2-40B4-BE49-F238E27FC236}">
                <a16:creationId xmlns:a16="http://schemas.microsoft.com/office/drawing/2014/main" xmlns="" id="{1859E29C-2B77-730C-C9FA-32DD7B793337}"/>
              </a:ext>
            </a:extLst>
          </p:cNvPr>
          <p:cNvSpPr txBox="1"/>
          <p:nvPr/>
        </p:nvSpPr>
        <p:spPr>
          <a:xfrm>
            <a:off x="647414" y="1550015"/>
            <a:ext cx="1295216" cy="553998"/>
          </a:xfrm>
          <a:prstGeom prst="rect">
            <a:avLst/>
          </a:prstGeom>
          <a:noFill/>
        </p:spPr>
        <p:txBody>
          <a:bodyPr wrap="square">
            <a:spAutoFit/>
          </a:bodyPr>
          <a:lstStyle/>
          <a:p>
            <a:r>
              <a:rPr lang="en-US" sz="3000">
                <a:solidFill>
                  <a:srgbClr val="FF0000"/>
                </a:solidFill>
                <a:latin typeface="Calibri" panose="020F0502020204030204" pitchFamily="34" charset="0"/>
                <a:cs typeface="Calibri" panose="020F0502020204030204" pitchFamily="34" charset="0"/>
              </a:rPr>
              <a:t>a)</a:t>
            </a:r>
            <a:endParaRPr lang="en-US" sz="3000" i="1">
              <a:solidFill>
                <a:srgbClr val="FF0000"/>
              </a:solidFill>
              <a:latin typeface="Calibri" panose="020F0502020204030204" pitchFamily="34" charset="0"/>
              <a:cs typeface="Calibri" panose="020F0502020204030204" pitchFamily="34" charset="0"/>
            </a:endParaRPr>
          </a:p>
        </p:txBody>
      </p:sp>
      <p:sp>
        <p:nvSpPr>
          <p:cNvPr id="34" name="Hình chữ nhật: Góc Tròn 33">
            <a:extLst>
              <a:ext uri="{FF2B5EF4-FFF2-40B4-BE49-F238E27FC236}">
                <a16:creationId xmlns:a16="http://schemas.microsoft.com/office/drawing/2014/main" xmlns="" id="{6A3F53C9-5C20-C302-8475-B8922DBA12E3}"/>
              </a:ext>
            </a:extLst>
          </p:cNvPr>
          <p:cNvSpPr/>
          <p:nvPr/>
        </p:nvSpPr>
        <p:spPr>
          <a:xfrm>
            <a:off x="7519916" y="4221990"/>
            <a:ext cx="3616657" cy="1972682"/>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a:solidFill>
                  <a:schemeClr val="tx1"/>
                </a:solidFill>
                <a:latin typeface="Calibri" panose="020F0502020204030204" pitchFamily="34" charset="0"/>
                <a:cs typeface="Calibri" panose="020F0502020204030204" pitchFamily="34" charset="0"/>
              </a:rPr>
              <a:t>Số ở mỗi cột chỉ mối quan hệ giữa các đơn vị đo </a:t>
            </a:r>
            <a:r>
              <a:rPr lang="vi-VN" sz="3000" b="1">
                <a:solidFill>
                  <a:schemeClr val="tx1"/>
                </a:solidFill>
                <a:latin typeface="Calibri" panose="020F0502020204030204" pitchFamily="34" charset="0"/>
                <a:cs typeface="Calibri" panose="020F0502020204030204" pitchFamily="34" charset="0"/>
              </a:rPr>
              <a:t>độ dài</a:t>
            </a:r>
            <a:r>
              <a:rPr lang="vi-VN" sz="3000">
                <a:solidFill>
                  <a:schemeClr val="tx1"/>
                </a:solidFill>
                <a:latin typeface="Calibri" panose="020F0502020204030204" pitchFamily="34" charset="0"/>
                <a:cs typeface="Calibri" panose="020F0502020204030204" pitchFamily="34" charset="0"/>
              </a:rPr>
              <a:t>.</a:t>
            </a:r>
          </a:p>
        </p:txBody>
      </p:sp>
      <p:pic>
        <p:nvPicPr>
          <p:cNvPr id="35" name="Hình ảnh 34" descr="Ảnh có chứa văn bản, mẫu họa&#10;&#10;Mô tả được tạo tự động">
            <a:extLst>
              <a:ext uri="{FF2B5EF4-FFF2-40B4-BE49-F238E27FC236}">
                <a16:creationId xmlns:a16="http://schemas.microsoft.com/office/drawing/2014/main" xmlns="" id="{203A8037-5DB4-F885-50C3-DDFA4906108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foregroundMark x1="55045" y1="75061" x2="55045" y2="75061"/>
                        <a14:foregroundMark x1="54884" y1="79992" x2="54884" y2="79992"/>
                        <a14:foregroundMark x1="53234" y1="88197" x2="53234" y2="88197"/>
                        <a14:foregroundMark x1="62419" y1="86580" x2="41915" y2="86136"/>
                        <a14:foregroundMark x1="41915" y1="86136" x2="41915" y2="86136"/>
                      </a14:backgroundRemoval>
                    </a14:imgEffect>
                  </a14:imgLayer>
                </a14:imgProps>
              </a:ext>
              <a:ext uri="{28A0092B-C50C-407E-A947-70E740481C1C}">
                <a14:useLocalDpi xmlns:a14="http://schemas.microsoft.com/office/drawing/2010/main" val="0"/>
              </a:ext>
            </a:extLst>
          </a:blip>
          <a:srcRect l="18558" r="16312"/>
          <a:stretch/>
        </p:blipFill>
        <p:spPr>
          <a:xfrm>
            <a:off x="10499601" y="4787758"/>
            <a:ext cx="1813831" cy="2227951"/>
          </a:xfrm>
          <a:prstGeom prst="rect">
            <a:avLst/>
          </a:prstGeom>
        </p:spPr>
      </p:pic>
    </p:spTree>
    <p:extLst>
      <p:ext uri="{BB962C8B-B14F-4D97-AF65-F5344CB8AC3E}">
        <p14:creationId xmlns:p14="http://schemas.microsoft.com/office/powerpoint/2010/main" val="24048522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500"/>
                                        <p:tgtEl>
                                          <p:spTgt spid="31"/>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par>
                                <p:cTn id="27" presetID="22" presetClass="entr" presetSubtype="4"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down)">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1000" fill="hold"/>
                                        <p:tgtEl>
                                          <p:spTgt spid="34"/>
                                        </p:tgtEl>
                                        <p:attrNameLst>
                                          <p:attrName>ppt_w</p:attrName>
                                        </p:attrNameLst>
                                      </p:cBhvr>
                                      <p:tavLst>
                                        <p:tav tm="0">
                                          <p:val>
                                            <p:fltVal val="0"/>
                                          </p:val>
                                        </p:tav>
                                        <p:tav tm="100000">
                                          <p:val>
                                            <p:strVal val="#ppt_w"/>
                                          </p:val>
                                        </p:tav>
                                      </p:tavLst>
                                    </p:anim>
                                    <p:anim calcmode="lin" valueType="num">
                                      <p:cBhvr>
                                        <p:cTn id="35" dur="1000" fill="hold"/>
                                        <p:tgtEl>
                                          <p:spTgt spid="34"/>
                                        </p:tgtEl>
                                        <p:attrNameLst>
                                          <p:attrName>ppt_h</p:attrName>
                                        </p:attrNameLst>
                                      </p:cBhvr>
                                      <p:tavLst>
                                        <p:tav tm="0">
                                          <p:val>
                                            <p:fltVal val="0"/>
                                          </p:val>
                                        </p:tav>
                                        <p:tav tm="100000">
                                          <p:val>
                                            <p:strVal val="#ppt_h"/>
                                          </p:val>
                                        </p:tav>
                                      </p:tavLst>
                                    </p:anim>
                                    <p:anim calcmode="lin" valueType="num">
                                      <p:cBhvr>
                                        <p:cTn id="36"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34"/>
                                        </p:tgtEl>
                                        <p:attrNameLst>
                                          <p:attrName>ppt_y</p:attrName>
                                        </p:attrNameLst>
                                      </p:cBhvr>
                                      <p:tavLst>
                                        <p:tav tm="0" fmla="#ppt_y+(sin(-2*pi*(1-$))*-#ppt_x+cos(-2*pi*(1-$))*(1-#ppt_y))*(1-$)">
                                          <p:val>
                                            <p:fltVal val="0"/>
                                          </p:val>
                                        </p:tav>
                                        <p:tav tm="100000">
                                          <p:val>
                                            <p:fltVal val="1"/>
                                          </p:val>
                                        </p:tav>
                                      </p:tavLst>
                                    </p:anim>
                                  </p:childTnLst>
                                </p:cTn>
                              </p:par>
                              <p:par>
                                <p:cTn id="38" presetID="15"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1000" fill="hold"/>
                                        <p:tgtEl>
                                          <p:spTgt spid="35"/>
                                        </p:tgtEl>
                                        <p:attrNameLst>
                                          <p:attrName>ppt_w</p:attrName>
                                        </p:attrNameLst>
                                      </p:cBhvr>
                                      <p:tavLst>
                                        <p:tav tm="0">
                                          <p:val>
                                            <p:fltVal val="0"/>
                                          </p:val>
                                        </p:tav>
                                        <p:tav tm="100000">
                                          <p:val>
                                            <p:strVal val="#ppt_w"/>
                                          </p:val>
                                        </p:tav>
                                      </p:tavLst>
                                    </p:anim>
                                    <p:anim calcmode="lin" valueType="num">
                                      <p:cBhvr>
                                        <p:cTn id="41" dur="1000" fill="hold"/>
                                        <p:tgtEl>
                                          <p:spTgt spid="35"/>
                                        </p:tgtEl>
                                        <p:attrNameLst>
                                          <p:attrName>ppt_h</p:attrName>
                                        </p:attrNameLst>
                                      </p:cBhvr>
                                      <p:tavLst>
                                        <p:tav tm="0">
                                          <p:val>
                                            <p:fltVal val="0"/>
                                          </p:val>
                                        </p:tav>
                                        <p:tav tm="100000">
                                          <p:val>
                                            <p:strVal val="#ppt_h"/>
                                          </p:val>
                                        </p:tav>
                                      </p:tavLst>
                                    </p:anim>
                                    <p:anim calcmode="lin" valueType="num">
                                      <p:cBhvr>
                                        <p:cTn id="42"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31" grpId="0"/>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1238</Words>
  <Application>Microsoft Office PowerPoint</Application>
  <PresentationFormat>Widescreen</PresentationFormat>
  <Paragraphs>292</Paragraphs>
  <Slides>30</Slides>
  <Notes>0</Notes>
  <HiddenSlides>0</HiddenSlides>
  <MMClips>3</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LNTH-LuoLuoNotangYuanTi 1</vt:lpstr>
      <vt:lpstr>#9Slide07 IcielLa Chic Pro Shad</vt:lpstr>
      <vt:lpstr>Arial</vt:lpstr>
      <vt:lpstr>Calibri</vt:lpstr>
      <vt:lpstr>Calibri Light</vt:lpstr>
      <vt:lpstr>Cambria Math</vt:lpstr>
      <vt:lpstr>iCiel Pony</vt:lpstr>
      <vt:lpstr>SVN-Gretoon</vt:lpstr>
      <vt:lpstr>SVN-Hole Hearted</vt:lpstr>
      <vt:lpstr>SVN-Kitten</vt:lpstr>
      <vt:lpstr>UTM Duepuntozero</vt:lpstr>
      <vt:lpstr>UTM Edwardian</vt:lpstr>
      <vt:lpstr>UTM Flamenco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Giang</dc:creator>
  <cp:lastModifiedBy>Huong Giang</cp:lastModifiedBy>
  <cp:revision>1</cp:revision>
  <dcterms:created xsi:type="dcterms:W3CDTF">2024-05-07T12:10:51Z</dcterms:created>
  <dcterms:modified xsi:type="dcterms:W3CDTF">2024-05-07T12:10:59Z</dcterms:modified>
</cp:coreProperties>
</file>